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0"/>
  </p:notesMasterIdLst>
  <p:sldIdLst>
    <p:sldId id="256" r:id="rId2"/>
    <p:sldId id="259" r:id="rId3"/>
    <p:sldId id="295" r:id="rId4"/>
    <p:sldId id="263" r:id="rId5"/>
    <p:sldId id="270" r:id="rId6"/>
    <p:sldId id="271" r:id="rId7"/>
    <p:sldId id="296" r:id="rId8"/>
    <p:sldId id="268" r:id="rId9"/>
    <p:sldId id="303" r:id="rId10"/>
    <p:sldId id="297" r:id="rId11"/>
    <p:sldId id="265" r:id="rId12"/>
    <p:sldId id="300" r:id="rId13"/>
    <p:sldId id="299" r:id="rId14"/>
    <p:sldId id="301" r:id="rId15"/>
    <p:sldId id="302" r:id="rId16"/>
    <p:sldId id="2522" r:id="rId17"/>
    <p:sldId id="2066" r:id="rId18"/>
    <p:sldId id="2356" r:id="rId19"/>
    <p:sldId id="2521" r:id="rId20"/>
    <p:sldId id="1305" r:id="rId21"/>
    <p:sldId id="2525" r:id="rId22"/>
    <p:sldId id="2527" r:id="rId23"/>
    <p:sldId id="2528" r:id="rId24"/>
    <p:sldId id="2619" r:id="rId25"/>
    <p:sldId id="2599" r:id="rId26"/>
    <p:sldId id="2600" r:id="rId27"/>
    <p:sldId id="2620" r:id="rId28"/>
    <p:sldId id="258" r:id="rId29"/>
  </p:sldIdLst>
  <p:sldSz cx="9144000" cy="5143500" type="screen16x9"/>
  <p:notesSz cx="6858000" cy="9144000"/>
  <p:embeddedFontLst>
    <p:embeddedFont>
      <p:font typeface="Abril Fatface" panose="02000503000000020003" pitchFamily="2" charset="77"/>
      <p:regular r:id="rId31"/>
    </p:embeddedFont>
    <p:embeddedFont>
      <p:font typeface="Calibri" panose="020F0502020204030204" pitchFamily="34" charset="0"/>
      <p:regular r:id="rId32"/>
      <p:bold r:id="rId33"/>
      <p:italic r:id="rId34"/>
      <p:boldItalic r:id="rId35"/>
    </p:embeddedFont>
    <p:embeddedFont>
      <p:font typeface="Franklin Gothic Demi" panose="020B0603020102020204" pitchFamily="34" charset="0"/>
      <p:regular r:id="rId36"/>
      <p:bold r:id="rId37"/>
      <p:italic r:id="rId38"/>
      <p:boldItalic r:id="rId39"/>
    </p:embeddedFont>
    <p:embeddedFont>
      <p:font typeface="Merriweather Sans" pitchFamily="2" charset="77"/>
      <p:regular r:id="rId40"/>
      <p:bold r:id="rId41"/>
      <p:italic r:id="rId42"/>
      <p:boldItalic r:id="rId43"/>
    </p:embeddedFont>
    <p:embeddedFont>
      <p:font typeface="Merriweather Sans Regular" pitchFamily="2" charset="77"/>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0FE5F8-AB1A-49B6-B9A5-5A49D8FF3546}">
  <a:tblStyle styleId="{290FE5F8-AB1A-49B6-B9A5-5A49D8FF354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401EED4-0241-49B1-ABC2-E7ED5EB98F4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9"/>
  </p:normalViewPr>
  <p:slideViewPr>
    <p:cSldViewPr snapToGrid="0" snapToObjects="1">
      <p:cViewPr varScale="1">
        <p:scale>
          <a:sx n="120" d="100"/>
          <a:sy n="120" d="100"/>
        </p:scale>
        <p:origin x="20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rum\Downloads\btui%20tables\flash-flash-baby-2101-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rum\Downloads\btui%20tables\flash-flash-baby-2101-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_current\_doQs\3-%20resources,%20current\__PHI%20SOCIOECON%20sit\PHI%20Fiscal%20policy%20(budgets)\sectoral-allocation-of-expenditure-program_1986-2021.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_current\_doQs\3-%20resources,%20current\__PHI%20SOCIOECON%20sit\PHI%20Fiscal%20policy%20(budgets)\sectoral-allocation-of-expenditure-program_1986-2021.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_current\_doQs\3-%20resources,%20current\__PHI%20SOCIOECON%20sit\PHI%20Agriculture\Agri%20trade%20(data)\_Agri%20trade%20balance,%201980-2021.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_current\_doQs\3-%20resources,%20current\__PHI%20SOCIOECON%20sit\PHI%20Fiscal%20policy%20(taxes)\PH%20tax%20system%20(statistics)\BIR-%20Tax%20collections,%201986-2019%20(by%20classification,%20inc.%20large%20firm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PH" sz="1400" b="1" dirty="0"/>
              <a:t>Philippines FDI inward </a:t>
            </a:r>
            <a:r>
              <a:rPr lang="en-PH" sz="1400" b="1" u="sng" dirty="0">
                <a:solidFill>
                  <a:srgbClr val="FF0000"/>
                </a:solidFill>
              </a:rPr>
              <a:t>flows</a:t>
            </a:r>
            <a:r>
              <a:rPr lang="en-PH" sz="1400" b="1" dirty="0"/>
              <a:t>, 1970-2019 </a:t>
            </a:r>
            <a:r>
              <a:rPr lang="en-PH" sz="1400" b="0" dirty="0"/>
              <a:t>(US$ million, % of GDP)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'[flash-flash-baby-2101-17.xlsx]Increasing FDI in PH'!$A$2</c:f>
              <c:strCache>
                <c:ptCount val="1"/>
                <c:pt idx="0">
                  <c:v>FDI inward flows (US$ million)</c:v>
                </c:pt>
              </c:strCache>
            </c:strRef>
          </c:tx>
          <c:spPr>
            <a:solidFill>
              <a:schemeClr val="accent1"/>
            </a:solidFill>
            <a:ln>
              <a:noFill/>
            </a:ln>
            <a:effectLst/>
          </c:spPr>
          <c:invertIfNegative val="0"/>
          <c:cat>
            <c:strRef>
              <c:f>'[flash-flash-baby-2101-17.xlsx]Increasing FDI in PH'!$B$1:$AY$1</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'[flash-flash-baby-2101-17.xlsx]Increasing FDI in PH'!$B$2:$AY$2</c:f>
              <c:numCache>
                <c:formatCode>#,##0_);[Red]\(#,##0\)</c:formatCode>
                <c:ptCount val="50"/>
                <c:pt idx="0">
                  <c:v>-1.04</c:v>
                </c:pt>
                <c:pt idx="1">
                  <c:v>21.59</c:v>
                </c:pt>
                <c:pt idx="2">
                  <c:v>4.0999999999999996</c:v>
                </c:pt>
                <c:pt idx="3">
                  <c:v>59.3</c:v>
                </c:pt>
                <c:pt idx="4">
                  <c:v>130.74</c:v>
                </c:pt>
                <c:pt idx="5">
                  <c:v>114</c:v>
                </c:pt>
                <c:pt idx="6">
                  <c:v>153.5</c:v>
                </c:pt>
                <c:pt idx="7">
                  <c:v>210</c:v>
                </c:pt>
                <c:pt idx="8">
                  <c:v>101</c:v>
                </c:pt>
                <c:pt idx="9">
                  <c:v>7</c:v>
                </c:pt>
                <c:pt idx="10">
                  <c:v>114</c:v>
                </c:pt>
                <c:pt idx="11">
                  <c:v>243</c:v>
                </c:pt>
                <c:pt idx="12">
                  <c:v>193</c:v>
                </c:pt>
                <c:pt idx="13">
                  <c:v>247</c:v>
                </c:pt>
                <c:pt idx="14">
                  <c:v>137</c:v>
                </c:pt>
                <c:pt idx="15">
                  <c:v>105</c:v>
                </c:pt>
                <c:pt idx="16">
                  <c:v>157</c:v>
                </c:pt>
                <c:pt idx="17">
                  <c:v>415</c:v>
                </c:pt>
                <c:pt idx="18">
                  <c:v>999</c:v>
                </c:pt>
                <c:pt idx="19">
                  <c:v>568</c:v>
                </c:pt>
                <c:pt idx="20">
                  <c:v>550</c:v>
                </c:pt>
                <c:pt idx="21">
                  <c:v>556</c:v>
                </c:pt>
                <c:pt idx="22">
                  <c:v>776</c:v>
                </c:pt>
                <c:pt idx="23">
                  <c:v>1238</c:v>
                </c:pt>
                <c:pt idx="24">
                  <c:v>1591</c:v>
                </c:pt>
                <c:pt idx="25">
                  <c:v>1459</c:v>
                </c:pt>
                <c:pt idx="26">
                  <c:v>1520</c:v>
                </c:pt>
                <c:pt idx="27">
                  <c:v>1249</c:v>
                </c:pt>
                <c:pt idx="28">
                  <c:v>1752</c:v>
                </c:pt>
                <c:pt idx="29">
                  <c:v>1247</c:v>
                </c:pt>
                <c:pt idx="30">
                  <c:v>2240</c:v>
                </c:pt>
                <c:pt idx="31">
                  <c:v>195</c:v>
                </c:pt>
                <c:pt idx="32">
                  <c:v>1542</c:v>
                </c:pt>
                <c:pt idx="33">
                  <c:v>491</c:v>
                </c:pt>
                <c:pt idx="34">
                  <c:v>688</c:v>
                </c:pt>
                <c:pt idx="35">
                  <c:v>1850.9359999999999</c:v>
                </c:pt>
                <c:pt idx="36">
                  <c:v>2928.7910000000002</c:v>
                </c:pt>
                <c:pt idx="37">
                  <c:v>2823.7190000000001</c:v>
                </c:pt>
                <c:pt idx="38">
                  <c:v>1544.028</c:v>
                </c:pt>
                <c:pt idx="39">
                  <c:v>1990.338</c:v>
                </c:pt>
                <c:pt idx="40">
                  <c:v>1298.473</c:v>
                </c:pt>
                <c:pt idx="41">
                  <c:v>2043.472</c:v>
                </c:pt>
                <c:pt idx="42">
                  <c:v>2449.3119999999999</c:v>
                </c:pt>
                <c:pt idx="43">
                  <c:v>2279.902</c:v>
                </c:pt>
                <c:pt idx="44">
                  <c:v>5284.8050000000003</c:v>
                </c:pt>
                <c:pt idx="45">
                  <c:v>4446.5789999999997</c:v>
                </c:pt>
                <c:pt idx="46">
                  <c:v>6915.1490000000003</c:v>
                </c:pt>
                <c:pt idx="47">
                  <c:v>8703.5506534654996</c:v>
                </c:pt>
                <c:pt idx="48">
                  <c:v>6602.4596173007003</c:v>
                </c:pt>
                <c:pt idx="49">
                  <c:v>4996.3922421421003</c:v>
                </c:pt>
              </c:numCache>
            </c:numRef>
          </c:val>
          <c:extLst>
            <c:ext xmlns:c16="http://schemas.microsoft.com/office/drawing/2014/chart" uri="{C3380CC4-5D6E-409C-BE32-E72D297353CC}">
              <c16:uniqueId val="{00000000-29AC-434A-81E5-E63C77D6D60F}"/>
            </c:ext>
          </c:extLst>
        </c:ser>
        <c:dLbls>
          <c:showLegendKey val="0"/>
          <c:showVal val="0"/>
          <c:showCatName val="0"/>
          <c:showSerName val="0"/>
          <c:showPercent val="0"/>
          <c:showBubbleSize val="0"/>
        </c:dLbls>
        <c:gapWidth val="24"/>
        <c:axId val="1631045968"/>
        <c:axId val="1631048880"/>
      </c:barChart>
      <c:lineChart>
        <c:grouping val="standard"/>
        <c:varyColors val="0"/>
        <c:ser>
          <c:idx val="1"/>
          <c:order val="1"/>
          <c:tx>
            <c:strRef>
              <c:f>'[flash-flash-baby-2101-17.xlsx]Increasing FDI in PH'!$A$3</c:f>
              <c:strCache>
                <c:ptCount val="1"/>
                <c:pt idx="0">
                  <c:v>FDI inward flows (% of GDP)</c:v>
                </c:pt>
              </c:strCache>
            </c:strRef>
          </c:tx>
          <c:spPr>
            <a:ln w="28575" cap="rnd">
              <a:solidFill>
                <a:schemeClr val="accent2"/>
              </a:solidFill>
              <a:round/>
            </a:ln>
            <a:effectLst/>
          </c:spPr>
          <c:marker>
            <c:symbol val="none"/>
          </c:marker>
          <c:cat>
            <c:strRef>
              <c:f>'[flash-flash-baby-2101-17.xlsx]Increasing FDI in PH'!$B$1:$AY$1</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'[flash-flash-baby-2101-17.xlsx]Increasing FDI in PH'!$B$3:$AY$3</c:f>
              <c:numCache>
                <c:formatCode>0.0_);[Red]\(0.0\)</c:formatCode>
                <c:ptCount val="50"/>
                <c:pt idx="0">
                  <c:v>-1.4029167800000001E-2</c:v>
                </c:pt>
                <c:pt idx="1">
                  <c:v>0.26301250320000003</c:v>
                </c:pt>
                <c:pt idx="2">
                  <c:v>4.6156827900000003E-2</c:v>
                </c:pt>
                <c:pt idx="3">
                  <c:v>0.53080447529999997</c:v>
                </c:pt>
                <c:pt idx="4">
                  <c:v>0.85624940199999999</c:v>
                </c:pt>
                <c:pt idx="5">
                  <c:v>0.69081358900000001</c:v>
                </c:pt>
                <c:pt idx="6">
                  <c:v>0.81028916210000002</c:v>
                </c:pt>
                <c:pt idx="7">
                  <c:v>0.96464311020000004</c:v>
                </c:pt>
                <c:pt idx="8">
                  <c:v>0.40146589760000001</c:v>
                </c:pt>
                <c:pt idx="9">
                  <c:v>2.2972757E-2</c:v>
                </c:pt>
                <c:pt idx="10">
                  <c:v>0.31707599910000001</c:v>
                </c:pt>
                <c:pt idx="11">
                  <c:v>0.61527063189999998</c:v>
                </c:pt>
                <c:pt idx="12">
                  <c:v>0.469020728</c:v>
                </c:pt>
                <c:pt idx="13">
                  <c:v>0.67124143439999995</c:v>
                </c:pt>
                <c:pt idx="14">
                  <c:v>0.39368804800000001</c:v>
                </c:pt>
                <c:pt idx="15">
                  <c:v>0.3083507352</c:v>
                </c:pt>
                <c:pt idx="16">
                  <c:v>0.47442412810000001</c:v>
                </c:pt>
                <c:pt idx="17">
                  <c:v>1.1283432304000001</c:v>
                </c:pt>
                <c:pt idx="18">
                  <c:v>2.3799683249000001</c:v>
                </c:pt>
                <c:pt idx="19">
                  <c:v>1.2041206765000001</c:v>
                </c:pt>
                <c:pt idx="20">
                  <c:v>1.1202729837000001</c:v>
                </c:pt>
                <c:pt idx="21">
                  <c:v>1.1049180063999999</c:v>
                </c:pt>
                <c:pt idx="22">
                  <c:v>1.3220812075999999</c:v>
                </c:pt>
                <c:pt idx="23">
                  <c:v>2.0552006401999998</c:v>
                </c:pt>
                <c:pt idx="24">
                  <c:v>2.2407605274</c:v>
                </c:pt>
                <c:pt idx="25">
                  <c:v>1.7766407771999999</c:v>
                </c:pt>
                <c:pt idx="26">
                  <c:v>1.6559453207999999</c:v>
                </c:pt>
                <c:pt idx="27">
                  <c:v>1.3690113039</c:v>
                </c:pt>
                <c:pt idx="28">
                  <c:v>2.4263595553999999</c:v>
                </c:pt>
                <c:pt idx="29">
                  <c:v>1.5024968705999999</c:v>
                </c:pt>
                <c:pt idx="30">
                  <c:v>2.7645501070999998</c:v>
                </c:pt>
                <c:pt idx="31">
                  <c:v>0.25569747170000001</c:v>
                </c:pt>
                <c:pt idx="32">
                  <c:v>1.8953347898999999</c:v>
                </c:pt>
                <c:pt idx="33">
                  <c:v>0.58516362290000001</c:v>
                </c:pt>
                <c:pt idx="34">
                  <c:v>0.75297236400000001</c:v>
                </c:pt>
                <c:pt idx="35">
                  <c:v>1.7957769560000001</c:v>
                </c:pt>
                <c:pt idx="36">
                  <c:v>2.3965078667999999</c:v>
                </c:pt>
                <c:pt idx="37">
                  <c:v>1.8905463372</c:v>
                </c:pt>
                <c:pt idx="38">
                  <c:v>0.88637811690000001</c:v>
                </c:pt>
                <c:pt idx="39">
                  <c:v>1.1823698176999999</c:v>
                </c:pt>
                <c:pt idx="40">
                  <c:v>0.65056712549999995</c:v>
                </c:pt>
                <c:pt idx="41">
                  <c:v>0.91168271099999998</c:v>
                </c:pt>
                <c:pt idx="42">
                  <c:v>0.97936390760000003</c:v>
                </c:pt>
                <c:pt idx="43">
                  <c:v>0.83870427299999994</c:v>
                </c:pt>
                <c:pt idx="44">
                  <c:v>1.8570228298</c:v>
                </c:pt>
                <c:pt idx="45">
                  <c:v>1.5187760523</c:v>
                </c:pt>
                <c:pt idx="46">
                  <c:v>2.2680217750999998</c:v>
                </c:pt>
                <c:pt idx="47">
                  <c:v>2.7751932505000001</c:v>
                </c:pt>
                <c:pt idx="48">
                  <c:v>1.9952423670999999</c:v>
                </c:pt>
                <c:pt idx="49">
                  <c:v>1.3683255497</c:v>
                </c:pt>
              </c:numCache>
            </c:numRef>
          </c:val>
          <c:smooth val="1"/>
          <c:extLst>
            <c:ext xmlns:c16="http://schemas.microsoft.com/office/drawing/2014/chart" uri="{C3380CC4-5D6E-409C-BE32-E72D297353CC}">
              <c16:uniqueId val="{00000001-29AC-434A-81E5-E63C77D6D60F}"/>
            </c:ext>
          </c:extLst>
        </c:ser>
        <c:dLbls>
          <c:showLegendKey val="0"/>
          <c:showVal val="0"/>
          <c:showCatName val="0"/>
          <c:showSerName val="0"/>
          <c:showPercent val="0"/>
          <c:showBubbleSize val="0"/>
        </c:dLbls>
        <c:marker val="1"/>
        <c:smooth val="0"/>
        <c:axId val="253034016"/>
        <c:axId val="253050656"/>
      </c:lineChart>
      <c:catAx>
        <c:axId val="163104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1048880"/>
        <c:crosses val="autoZero"/>
        <c:auto val="1"/>
        <c:lblAlgn val="ctr"/>
        <c:lblOffset val="100"/>
        <c:noMultiLvlLbl val="0"/>
      </c:catAx>
      <c:valAx>
        <c:axId val="163104888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31045968"/>
        <c:crosses val="autoZero"/>
        <c:crossBetween val="between"/>
      </c:valAx>
      <c:valAx>
        <c:axId val="25305065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034016"/>
        <c:crosses val="max"/>
        <c:crossBetween val="between"/>
      </c:valAx>
      <c:catAx>
        <c:axId val="253034016"/>
        <c:scaling>
          <c:orientation val="minMax"/>
        </c:scaling>
        <c:delete val="1"/>
        <c:axPos val="b"/>
        <c:numFmt formatCode="General" sourceLinked="1"/>
        <c:majorTickMark val="out"/>
        <c:minorTickMark val="none"/>
        <c:tickLblPos val="nextTo"/>
        <c:crossAx val="2530506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PH" b="1" dirty="0"/>
              <a:t>Philippines FDI inward </a:t>
            </a:r>
            <a:r>
              <a:rPr lang="en-PH" b="1" u="sng" dirty="0">
                <a:solidFill>
                  <a:srgbClr val="FF0000"/>
                </a:solidFill>
              </a:rPr>
              <a:t>stock</a:t>
            </a:r>
            <a:r>
              <a:rPr lang="en-PH" b="1" dirty="0"/>
              <a:t>, 1980-2019</a:t>
            </a:r>
            <a:r>
              <a:rPr lang="en-PH" b="1" baseline="0" dirty="0"/>
              <a:t> </a:t>
            </a:r>
            <a:r>
              <a:rPr lang="en-PH" b="0" baseline="0" dirty="0"/>
              <a:t>(US$ million, % of GDP)</a:t>
            </a:r>
            <a:endParaRPr lang="en-PH" b="0"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'[flash-flash-baby-2101-17.xlsx]Increasing FDI in PH'!$A$7</c:f>
              <c:strCache>
                <c:ptCount val="1"/>
                <c:pt idx="0">
                  <c:v>FDI inward stock (US$ million)</c:v>
                </c:pt>
              </c:strCache>
            </c:strRef>
          </c:tx>
          <c:spPr>
            <a:solidFill>
              <a:schemeClr val="accent1"/>
            </a:solidFill>
            <a:ln>
              <a:noFill/>
            </a:ln>
            <a:effectLst/>
          </c:spPr>
          <c:invertIfNegative val="0"/>
          <c:cat>
            <c:strRef>
              <c:f>'[flash-flash-baby-2101-17.xlsx]Increasing FDI in PH'!$B$6:$AY$6</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'[flash-flash-baby-2101-17.xlsx]Increasing FDI in PH'!$B$7:$AY$7</c:f>
              <c:numCache>
                <c:formatCode>#,##0_);[Red]\(#,##0\)</c:formatCode>
                <c:ptCount val="50"/>
                <c:pt idx="0">
                  <c:v>0</c:v>
                </c:pt>
                <c:pt idx="1">
                  <c:v>0</c:v>
                </c:pt>
                <c:pt idx="2">
                  <c:v>0</c:v>
                </c:pt>
                <c:pt idx="3">
                  <c:v>0</c:v>
                </c:pt>
                <c:pt idx="4">
                  <c:v>0</c:v>
                </c:pt>
                <c:pt idx="5">
                  <c:v>0</c:v>
                </c:pt>
                <c:pt idx="6">
                  <c:v>0</c:v>
                </c:pt>
                <c:pt idx="7">
                  <c:v>0</c:v>
                </c:pt>
                <c:pt idx="8">
                  <c:v>0</c:v>
                </c:pt>
                <c:pt idx="9">
                  <c:v>0</c:v>
                </c:pt>
                <c:pt idx="10">
                  <c:v>1280.8800000000001</c:v>
                </c:pt>
                <c:pt idx="11">
                  <c:v>1587.69</c:v>
                </c:pt>
                <c:pt idx="12">
                  <c:v>1931.59</c:v>
                </c:pt>
                <c:pt idx="13">
                  <c:v>2207.1999999999998</c:v>
                </c:pt>
                <c:pt idx="14">
                  <c:v>2353.75</c:v>
                </c:pt>
                <c:pt idx="15">
                  <c:v>2600.65</c:v>
                </c:pt>
                <c:pt idx="16">
                  <c:v>2708.9</c:v>
                </c:pt>
                <c:pt idx="17">
                  <c:v>2805.2779999999998</c:v>
                </c:pt>
                <c:pt idx="18">
                  <c:v>2869.2629999999999</c:v>
                </c:pt>
                <c:pt idx="19">
                  <c:v>3072.0729999999999</c:v>
                </c:pt>
                <c:pt idx="20">
                  <c:v>3267.9430000000002</c:v>
                </c:pt>
                <c:pt idx="21">
                  <c:v>3683.2350000000001</c:v>
                </c:pt>
                <c:pt idx="22">
                  <c:v>4011.2469999999998</c:v>
                </c:pt>
                <c:pt idx="23">
                  <c:v>4388.9840000000004</c:v>
                </c:pt>
                <c:pt idx="24">
                  <c:v>5270.8779999999997</c:v>
                </c:pt>
                <c:pt idx="25">
                  <c:v>6729.8819999999996</c:v>
                </c:pt>
                <c:pt idx="26">
                  <c:v>8249.8870000000006</c:v>
                </c:pt>
                <c:pt idx="27">
                  <c:v>9498.8909999999996</c:v>
                </c:pt>
                <c:pt idx="28">
                  <c:v>11250.965</c:v>
                </c:pt>
                <c:pt idx="29">
                  <c:v>12428.965</c:v>
                </c:pt>
                <c:pt idx="30">
                  <c:v>13761.965</c:v>
                </c:pt>
                <c:pt idx="31">
                  <c:v>10385</c:v>
                </c:pt>
                <c:pt idx="32">
                  <c:v>11565</c:v>
                </c:pt>
                <c:pt idx="33">
                  <c:v>11411</c:v>
                </c:pt>
                <c:pt idx="34">
                  <c:v>12737</c:v>
                </c:pt>
                <c:pt idx="35">
                  <c:v>14978</c:v>
                </c:pt>
                <c:pt idx="36">
                  <c:v>16914</c:v>
                </c:pt>
                <c:pt idx="37">
                  <c:v>20463</c:v>
                </c:pt>
                <c:pt idx="38">
                  <c:v>21746</c:v>
                </c:pt>
                <c:pt idx="39">
                  <c:v>22931</c:v>
                </c:pt>
                <c:pt idx="40">
                  <c:v>25896</c:v>
                </c:pt>
                <c:pt idx="41">
                  <c:v>30995.444800000001</c:v>
                </c:pt>
                <c:pt idx="42">
                  <c:v>36458.887000000002</c:v>
                </c:pt>
                <c:pt idx="43">
                  <c:v>47276.095999999998</c:v>
                </c:pt>
                <c:pt idx="44">
                  <c:v>56646.345000000001</c:v>
                </c:pt>
                <c:pt idx="45">
                  <c:v>58521.892</c:v>
                </c:pt>
                <c:pt idx="46">
                  <c:v>64507.463000000003</c:v>
                </c:pt>
                <c:pt idx="47">
                  <c:v>79016.315000000002</c:v>
                </c:pt>
                <c:pt idx="48">
                  <c:v>82996.669114856006</c:v>
                </c:pt>
                <c:pt idx="49">
                  <c:v>87993.061356998107</c:v>
                </c:pt>
              </c:numCache>
            </c:numRef>
          </c:val>
          <c:extLst>
            <c:ext xmlns:c16="http://schemas.microsoft.com/office/drawing/2014/chart" uri="{C3380CC4-5D6E-409C-BE32-E72D297353CC}">
              <c16:uniqueId val="{00000000-A059-4B82-A053-B54CF47577CA}"/>
            </c:ext>
          </c:extLst>
        </c:ser>
        <c:dLbls>
          <c:showLegendKey val="0"/>
          <c:showVal val="0"/>
          <c:showCatName val="0"/>
          <c:showSerName val="0"/>
          <c:showPercent val="0"/>
          <c:showBubbleSize val="0"/>
        </c:dLbls>
        <c:gapWidth val="45"/>
        <c:axId val="253072704"/>
        <c:axId val="253078112"/>
      </c:barChart>
      <c:lineChart>
        <c:grouping val="standard"/>
        <c:varyColors val="0"/>
        <c:ser>
          <c:idx val="1"/>
          <c:order val="1"/>
          <c:tx>
            <c:strRef>
              <c:f>'[flash-flash-baby-2101-17.xlsx]Increasing FDI in PH'!$A$8</c:f>
              <c:strCache>
                <c:ptCount val="1"/>
                <c:pt idx="0">
                  <c:v>FDI inward stock (% of GDP)</c:v>
                </c:pt>
              </c:strCache>
            </c:strRef>
          </c:tx>
          <c:spPr>
            <a:ln w="28575" cap="rnd">
              <a:solidFill>
                <a:schemeClr val="accent2"/>
              </a:solidFill>
              <a:round/>
            </a:ln>
            <a:effectLst/>
          </c:spPr>
          <c:marker>
            <c:symbol val="none"/>
          </c:marker>
          <c:dPt>
            <c:idx val="1"/>
            <c:marker>
              <c:symbol val="none"/>
            </c:marker>
            <c:bubble3D val="0"/>
            <c:spPr>
              <a:ln w="28575" cap="rnd">
                <a:noFill/>
                <a:round/>
              </a:ln>
              <a:effectLst/>
            </c:spPr>
            <c:extLst>
              <c:ext xmlns:c16="http://schemas.microsoft.com/office/drawing/2014/chart" uri="{C3380CC4-5D6E-409C-BE32-E72D297353CC}">
                <c16:uniqueId val="{00000002-A059-4B82-A053-B54CF47577CA}"/>
              </c:ext>
            </c:extLst>
          </c:dPt>
          <c:dPt>
            <c:idx val="2"/>
            <c:marker>
              <c:symbol val="none"/>
            </c:marker>
            <c:bubble3D val="0"/>
            <c:spPr>
              <a:ln w="28575" cap="rnd">
                <a:noFill/>
                <a:round/>
              </a:ln>
              <a:effectLst/>
            </c:spPr>
            <c:extLst>
              <c:ext xmlns:c16="http://schemas.microsoft.com/office/drawing/2014/chart" uri="{C3380CC4-5D6E-409C-BE32-E72D297353CC}">
                <c16:uniqueId val="{00000004-A059-4B82-A053-B54CF47577CA}"/>
              </c:ext>
            </c:extLst>
          </c:dPt>
          <c:dPt>
            <c:idx val="3"/>
            <c:marker>
              <c:symbol val="none"/>
            </c:marker>
            <c:bubble3D val="0"/>
            <c:spPr>
              <a:ln w="28575" cap="rnd">
                <a:noFill/>
                <a:round/>
              </a:ln>
              <a:effectLst/>
            </c:spPr>
            <c:extLst>
              <c:ext xmlns:c16="http://schemas.microsoft.com/office/drawing/2014/chart" uri="{C3380CC4-5D6E-409C-BE32-E72D297353CC}">
                <c16:uniqueId val="{00000006-A059-4B82-A053-B54CF47577CA}"/>
              </c:ext>
            </c:extLst>
          </c:dPt>
          <c:dPt>
            <c:idx val="4"/>
            <c:marker>
              <c:symbol val="none"/>
            </c:marker>
            <c:bubble3D val="0"/>
            <c:spPr>
              <a:ln w="28575" cap="rnd">
                <a:noFill/>
                <a:round/>
              </a:ln>
              <a:effectLst/>
            </c:spPr>
            <c:extLst>
              <c:ext xmlns:c16="http://schemas.microsoft.com/office/drawing/2014/chart" uri="{C3380CC4-5D6E-409C-BE32-E72D297353CC}">
                <c16:uniqueId val="{00000008-A059-4B82-A053-B54CF47577CA}"/>
              </c:ext>
            </c:extLst>
          </c:dPt>
          <c:dPt>
            <c:idx val="5"/>
            <c:marker>
              <c:symbol val="none"/>
            </c:marker>
            <c:bubble3D val="0"/>
            <c:spPr>
              <a:ln w="28575" cap="rnd">
                <a:noFill/>
                <a:round/>
              </a:ln>
              <a:effectLst/>
            </c:spPr>
            <c:extLst>
              <c:ext xmlns:c16="http://schemas.microsoft.com/office/drawing/2014/chart" uri="{C3380CC4-5D6E-409C-BE32-E72D297353CC}">
                <c16:uniqueId val="{0000000A-A059-4B82-A053-B54CF47577CA}"/>
              </c:ext>
            </c:extLst>
          </c:dPt>
          <c:dPt>
            <c:idx val="6"/>
            <c:marker>
              <c:symbol val="none"/>
            </c:marker>
            <c:bubble3D val="0"/>
            <c:spPr>
              <a:ln w="28575" cap="rnd">
                <a:noFill/>
                <a:round/>
              </a:ln>
              <a:effectLst/>
            </c:spPr>
            <c:extLst>
              <c:ext xmlns:c16="http://schemas.microsoft.com/office/drawing/2014/chart" uri="{C3380CC4-5D6E-409C-BE32-E72D297353CC}">
                <c16:uniqueId val="{0000000C-A059-4B82-A053-B54CF47577CA}"/>
              </c:ext>
            </c:extLst>
          </c:dPt>
          <c:dPt>
            <c:idx val="7"/>
            <c:marker>
              <c:symbol val="none"/>
            </c:marker>
            <c:bubble3D val="0"/>
            <c:spPr>
              <a:ln w="28575" cap="rnd">
                <a:noFill/>
                <a:round/>
              </a:ln>
              <a:effectLst/>
            </c:spPr>
            <c:extLst>
              <c:ext xmlns:c16="http://schemas.microsoft.com/office/drawing/2014/chart" uri="{C3380CC4-5D6E-409C-BE32-E72D297353CC}">
                <c16:uniqueId val="{0000000E-A059-4B82-A053-B54CF47577CA}"/>
              </c:ext>
            </c:extLst>
          </c:dPt>
          <c:dPt>
            <c:idx val="8"/>
            <c:marker>
              <c:symbol val="none"/>
            </c:marker>
            <c:bubble3D val="0"/>
            <c:spPr>
              <a:ln w="28575" cap="rnd">
                <a:noFill/>
                <a:round/>
              </a:ln>
              <a:effectLst/>
            </c:spPr>
            <c:extLst>
              <c:ext xmlns:c16="http://schemas.microsoft.com/office/drawing/2014/chart" uri="{C3380CC4-5D6E-409C-BE32-E72D297353CC}">
                <c16:uniqueId val="{00000010-A059-4B82-A053-B54CF47577CA}"/>
              </c:ext>
            </c:extLst>
          </c:dPt>
          <c:dPt>
            <c:idx val="9"/>
            <c:marker>
              <c:symbol val="none"/>
            </c:marker>
            <c:bubble3D val="0"/>
            <c:spPr>
              <a:ln w="28575" cap="rnd">
                <a:noFill/>
                <a:round/>
              </a:ln>
              <a:effectLst/>
            </c:spPr>
            <c:extLst>
              <c:ext xmlns:c16="http://schemas.microsoft.com/office/drawing/2014/chart" uri="{C3380CC4-5D6E-409C-BE32-E72D297353CC}">
                <c16:uniqueId val="{00000012-A059-4B82-A053-B54CF47577CA}"/>
              </c:ext>
            </c:extLst>
          </c:dPt>
          <c:dPt>
            <c:idx val="10"/>
            <c:marker>
              <c:symbol val="none"/>
            </c:marker>
            <c:bubble3D val="0"/>
            <c:spPr>
              <a:ln w="28575" cap="rnd">
                <a:noFill/>
                <a:round/>
              </a:ln>
              <a:effectLst/>
            </c:spPr>
            <c:extLst>
              <c:ext xmlns:c16="http://schemas.microsoft.com/office/drawing/2014/chart" uri="{C3380CC4-5D6E-409C-BE32-E72D297353CC}">
                <c16:uniqueId val="{00000014-A059-4B82-A053-B54CF47577CA}"/>
              </c:ext>
            </c:extLst>
          </c:dPt>
          <c:cat>
            <c:strRef>
              <c:f>'[flash-flash-baby-2101-17.xlsx]Increasing FDI in PH'!$B$6:$AY$6</c:f>
              <c:strCache>
                <c:ptCount val="5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strCache>
            </c:strRef>
          </c:cat>
          <c:val>
            <c:numRef>
              <c:f>'[flash-flash-baby-2101-17.xlsx]Increasing FDI in PH'!$B$8:$AY$8</c:f>
              <c:numCache>
                <c:formatCode>0.0_);[Red]\(0.0\)</c:formatCode>
                <c:ptCount val="50"/>
                <c:pt idx="0">
                  <c:v>0</c:v>
                </c:pt>
                <c:pt idx="1">
                  <c:v>0</c:v>
                </c:pt>
                <c:pt idx="2">
                  <c:v>0</c:v>
                </c:pt>
                <c:pt idx="3">
                  <c:v>0</c:v>
                </c:pt>
                <c:pt idx="4">
                  <c:v>0</c:v>
                </c:pt>
                <c:pt idx="5">
                  <c:v>0</c:v>
                </c:pt>
                <c:pt idx="6">
                  <c:v>0</c:v>
                </c:pt>
                <c:pt idx="7">
                  <c:v>0</c:v>
                </c:pt>
                <c:pt idx="8">
                  <c:v>0</c:v>
                </c:pt>
                <c:pt idx="9">
                  <c:v>0</c:v>
                </c:pt>
                <c:pt idx="10">
                  <c:v>3.5625991726000001</c:v>
                </c:pt>
                <c:pt idx="11">
                  <c:v>4.0199960065999996</c:v>
                </c:pt>
                <c:pt idx="12">
                  <c:v>4.6940712330999999</c:v>
                </c:pt>
                <c:pt idx="13">
                  <c:v>5.9982351982999997</c:v>
                </c:pt>
                <c:pt idx="14">
                  <c:v>6.763819292</c:v>
                </c:pt>
                <c:pt idx="15">
                  <c:v>7.6372603773999996</c:v>
                </c:pt>
                <c:pt idx="16">
                  <c:v>8.1857803863999994</c:v>
                </c:pt>
                <c:pt idx="17">
                  <c:v>7.6272685316000004</c:v>
                </c:pt>
                <c:pt idx="18">
                  <c:v>6.8355906464</c:v>
                </c:pt>
                <c:pt idx="19">
                  <c:v>6.5125820758000001</c:v>
                </c:pt>
                <c:pt idx="20">
                  <c:v>6.6563422818999998</c:v>
                </c:pt>
                <c:pt idx="21">
                  <c:v>7.3195551681</c:v>
                </c:pt>
                <c:pt idx="22">
                  <c:v>6.8340132446000004</c:v>
                </c:pt>
                <c:pt idx="23">
                  <c:v>7.2861411362000004</c:v>
                </c:pt>
                <c:pt idx="24">
                  <c:v>7.4234917456999998</c:v>
                </c:pt>
                <c:pt idx="25">
                  <c:v>8.1950533149999991</c:v>
                </c:pt>
                <c:pt idx="26">
                  <c:v>8.9877380094999992</c:v>
                </c:pt>
                <c:pt idx="27">
                  <c:v>10.4116006033</c:v>
                </c:pt>
                <c:pt idx="28">
                  <c:v>15.5815561847</c:v>
                </c:pt>
                <c:pt idx="29">
                  <c:v>14.9755260768</c:v>
                </c:pt>
                <c:pt idx="30">
                  <c:v>16.984661524100002</c:v>
                </c:pt>
                <c:pt idx="31">
                  <c:v>13.617529457</c:v>
                </c:pt>
                <c:pt idx="32">
                  <c:v>14.2150109241</c:v>
                </c:pt>
                <c:pt idx="33">
                  <c:v>13.599393281399999</c:v>
                </c:pt>
                <c:pt idx="34">
                  <c:v>13.9398386628</c:v>
                </c:pt>
                <c:pt idx="35">
                  <c:v>14.531646284400001</c:v>
                </c:pt>
                <c:pt idx="36">
                  <c:v>13.840022746100001</c:v>
                </c:pt>
                <c:pt idx="37">
                  <c:v>13.7004601729</c:v>
                </c:pt>
                <c:pt idx="38">
                  <c:v>12.483697529500001</c:v>
                </c:pt>
                <c:pt idx="39">
                  <c:v>13.622270332499999</c:v>
                </c:pt>
                <c:pt idx="40">
                  <c:v>12.974537231199999</c:v>
                </c:pt>
                <c:pt idx="41">
                  <c:v>13.8284307999</c:v>
                </c:pt>
                <c:pt idx="42">
                  <c:v>14.578182787499999</c:v>
                </c:pt>
                <c:pt idx="43">
                  <c:v>17.391389509500002</c:v>
                </c:pt>
                <c:pt idx="44">
                  <c:v>19.904907729000001</c:v>
                </c:pt>
                <c:pt idx="45">
                  <c:v>19.988770716800001</c:v>
                </c:pt>
                <c:pt idx="46">
                  <c:v>21.1570756813</c:v>
                </c:pt>
                <c:pt idx="47">
                  <c:v>25.1949523585</c:v>
                </c:pt>
                <c:pt idx="48">
                  <c:v>25.081330313799999</c:v>
                </c:pt>
                <c:pt idx="49">
                  <c:v>24.098018773500002</c:v>
                </c:pt>
              </c:numCache>
            </c:numRef>
          </c:val>
          <c:smooth val="1"/>
          <c:extLst>
            <c:ext xmlns:c16="http://schemas.microsoft.com/office/drawing/2014/chart" uri="{C3380CC4-5D6E-409C-BE32-E72D297353CC}">
              <c16:uniqueId val="{00000015-A059-4B82-A053-B54CF47577CA}"/>
            </c:ext>
          </c:extLst>
        </c:ser>
        <c:dLbls>
          <c:showLegendKey val="0"/>
          <c:showVal val="0"/>
          <c:showCatName val="0"/>
          <c:showSerName val="0"/>
          <c:showPercent val="0"/>
          <c:showBubbleSize val="0"/>
        </c:dLbls>
        <c:marker val="1"/>
        <c:smooth val="0"/>
        <c:axId val="253182944"/>
        <c:axId val="253177120"/>
      </c:lineChart>
      <c:catAx>
        <c:axId val="25307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078112"/>
        <c:crosses val="autoZero"/>
        <c:auto val="1"/>
        <c:lblAlgn val="ctr"/>
        <c:lblOffset val="100"/>
        <c:noMultiLvlLbl val="0"/>
      </c:catAx>
      <c:valAx>
        <c:axId val="25307811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072704"/>
        <c:crosses val="autoZero"/>
        <c:crossBetween val="between"/>
      </c:valAx>
      <c:valAx>
        <c:axId val="253177120"/>
        <c:scaling>
          <c:orientation val="minMax"/>
          <c:min val="0"/>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3182944"/>
        <c:crosses val="max"/>
        <c:crossBetween val="between"/>
      </c:valAx>
      <c:catAx>
        <c:axId val="253182944"/>
        <c:scaling>
          <c:orientation val="minMax"/>
        </c:scaling>
        <c:delete val="1"/>
        <c:axPos val="b"/>
        <c:numFmt formatCode="General" sourceLinked="1"/>
        <c:majorTickMark val="out"/>
        <c:minorTickMark val="none"/>
        <c:tickLblPos val="nextTo"/>
        <c:crossAx val="2531771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PH" sz="1200" b="1" dirty="0"/>
              <a:t>Sectoral allocation</a:t>
            </a:r>
            <a:r>
              <a:rPr lang="en-PH" sz="1200" b="1" baseline="0" dirty="0"/>
              <a:t> for </a:t>
            </a:r>
            <a:r>
              <a:rPr lang="en-PH" sz="1200" b="1" dirty="0"/>
              <a:t>Agriculture and Agrarian Reform</a:t>
            </a:r>
            <a:r>
              <a:rPr lang="en-PH" sz="1200" b="1"/>
              <a:t>, 1999-2021 </a:t>
            </a:r>
            <a:r>
              <a:rPr lang="en-PH" sz="1200" b="1" dirty="0"/>
              <a:t>(% of NG budget)</a:t>
            </a:r>
            <a:endParaRPr lang="en-PH"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17-4C08-9484-EC0E2233260F}"/>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17-4C08-9484-EC0E2233260F}"/>
                </c:ext>
              </c:extLst>
            </c:dLbl>
            <c:dLbl>
              <c:idx val="2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17-4C08-9484-EC0E2233260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'Amount-raw'!$P$40:$AM$40</c:f>
              <c:numCache>
                <c:formatCode>0_);\(0\)</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f>'Amount-raw'!$P$58:$AL$58</c:f>
              <c:numCache>
                <c:formatCode>_(* #,##0.0_);_(* \(#,##0.0\);_(* "-"?_);_(@_)</c:formatCode>
                <c:ptCount val="23"/>
                <c:pt idx="0">
                  <c:v>4.6257757809245774</c:v>
                </c:pt>
                <c:pt idx="1">
                  <c:v>4.2086501121557509</c:v>
                </c:pt>
                <c:pt idx="2">
                  <c:v>4.384013824073123</c:v>
                </c:pt>
                <c:pt idx="3">
                  <c:v>3.6115163941412018</c:v>
                </c:pt>
                <c:pt idx="4">
                  <c:v>3.9911964852472468</c:v>
                </c:pt>
                <c:pt idx="5">
                  <c:v>3.2827726522500869</c:v>
                </c:pt>
                <c:pt idx="6">
                  <c:v>4.198397554962682</c:v>
                </c:pt>
                <c:pt idx="7">
                  <c:v>3.7050117339887523</c:v>
                </c:pt>
                <c:pt idx="8">
                  <c:v>5.1961873691454414</c:v>
                </c:pt>
                <c:pt idx="9">
                  <c:v>7.1776600254867429</c:v>
                </c:pt>
                <c:pt idx="10">
                  <c:v>5.6773936229555746</c:v>
                </c:pt>
                <c:pt idx="11">
                  <c:v>5.8547417916233586</c:v>
                </c:pt>
                <c:pt idx="12">
                  <c:v>3.545029635794597</c:v>
                </c:pt>
                <c:pt idx="13">
                  <c:v>4.8215892775325289</c:v>
                </c:pt>
                <c:pt idx="14">
                  <c:v>4.7121182850922381</c:v>
                </c:pt>
                <c:pt idx="15">
                  <c:v>4.2993645170585681</c:v>
                </c:pt>
                <c:pt idx="16">
                  <c:v>4.1326291894589513</c:v>
                </c:pt>
                <c:pt idx="17">
                  <c:v>3.7158036013633149</c:v>
                </c:pt>
                <c:pt idx="18">
                  <c:v>3.3909151132563964</c:v>
                </c:pt>
                <c:pt idx="19">
                  <c:v>3.4567203614003006</c:v>
                </c:pt>
                <c:pt idx="20">
                  <c:v>3.6443564095301646</c:v>
                </c:pt>
                <c:pt idx="21">
                  <c:v>3.5934568780487801</c:v>
                </c:pt>
                <c:pt idx="22">
                  <c:v>3.1627591842401701</c:v>
                </c:pt>
              </c:numCache>
            </c:numRef>
          </c:val>
          <c:smooth val="0"/>
          <c:extLst>
            <c:ext xmlns:c16="http://schemas.microsoft.com/office/drawing/2014/chart" uri="{C3380CC4-5D6E-409C-BE32-E72D297353CC}">
              <c16:uniqueId val="{00000003-6417-4C08-9484-EC0E2233260F}"/>
            </c:ext>
          </c:extLst>
        </c:ser>
        <c:dLbls>
          <c:showLegendKey val="0"/>
          <c:showVal val="0"/>
          <c:showCatName val="0"/>
          <c:showSerName val="0"/>
          <c:showPercent val="0"/>
          <c:showBubbleSize val="0"/>
        </c:dLbls>
        <c:smooth val="0"/>
        <c:axId val="1029347935"/>
        <c:axId val="1029348351"/>
      </c:lineChart>
      <c:catAx>
        <c:axId val="1029347935"/>
        <c:scaling>
          <c:orientation val="minMax"/>
        </c:scaling>
        <c:delete val="0"/>
        <c:axPos val="b"/>
        <c:numFmt formatCode="0_);\(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348351"/>
        <c:crosses val="autoZero"/>
        <c:auto val="1"/>
        <c:lblAlgn val="ctr"/>
        <c:lblOffset val="100"/>
        <c:noMultiLvlLbl val="0"/>
      </c:catAx>
      <c:valAx>
        <c:axId val="1029348351"/>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347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PH" sz="1200" b="1" dirty="0"/>
              <a:t>Agriculture, Forestry, and Fishing, 2000-2021 (% of GDP</a:t>
            </a:r>
            <a:r>
              <a:rPr lang="en-PH" sz="12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E8-4EE7-B0C3-7BE17482FBB6}"/>
                </c:ext>
              </c:extLst>
            </c:dLbl>
            <c:dLbl>
              <c:idx val="2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E8-4EE7-B0C3-7BE17482FBB6}"/>
                </c:ext>
              </c:extLst>
            </c:dLbl>
            <c:dLbl>
              <c:idx val="2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E8-4EE7-B0C3-7BE17482FB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'Amount-raw'!$Q$40:$AL$40</c:f>
              <c:numCache>
                <c:formatCode>0_);\(0\)</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'Amount-raw'!$Q$140:$AL$140</c:f>
              <c:numCache>
                <c:formatCode>0.0</c:formatCode>
                <c:ptCount val="22"/>
                <c:pt idx="0">
                  <c:v>15.23187848636881</c:v>
                </c:pt>
                <c:pt idx="1">
                  <c:v>15.352300283778639</c:v>
                </c:pt>
                <c:pt idx="2">
                  <c:v>15.336282442514907</c:v>
                </c:pt>
                <c:pt idx="3">
                  <c:v>15.261537944966964</c:v>
                </c:pt>
                <c:pt idx="4">
                  <c:v>15.035252962513354</c:v>
                </c:pt>
                <c:pt idx="5">
                  <c:v>14.828140996860578</c:v>
                </c:pt>
                <c:pt idx="6">
                  <c:v>14.724672528670688</c:v>
                </c:pt>
                <c:pt idx="7">
                  <c:v>14.565802703995139</c:v>
                </c:pt>
                <c:pt idx="8">
                  <c:v>14.432571542304128</c:v>
                </c:pt>
                <c:pt idx="9">
                  <c:v>14.205940089151406</c:v>
                </c:pt>
                <c:pt idx="10">
                  <c:v>13.410402455254742</c:v>
                </c:pt>
                <c:pt idx="11">
                  <c:v>13.349178580653176</c:v>
                </c:pt>
                <c:pt idx="12">
                  <c:v>12.872515279882263</c:v>
                </c:pt>
                <c:pt idx="13">
                  <c:v>12.412191012710249</c:v>
                </c:pt>
                <c:pt idx="14">
                  <c:v>11.889903498085461</c:v>
                </c:pt>
                <c:pt idx="15">
                  <c:v>11.26245199822255</c:v>
                </c:pt>
                <c:pt idx="16">
                  <c:v>10.409753604042638</c:v>
                </c:pt>
                <c:pt idx="17">
                  <c:v>10.148675582172299</c:v>
                </c:pt>
                <c:pt idx="18">
                  <c:v>9.6501403580565963</c:v>
                </c:pt>
                <c:pt idx="19">
                  <c:v>9.2033126929201607</c:v>
                </c:pt>
                <c:pt idx="20">
                  <c:v>10.158730556426089</c:v>
                </c:pt>
                <c:pt idx="21">
                  <c:v>9.593293571524006</c:v>
                </c:pt>
              </c:numCache>
            </c:numRef>
          </c:val>
          <c:smooth val="0"/>
          <c:extLst>
            <c:ext xmlns:c16="http://schemas.microsoft.com/office/drawing/2014/chart" uri="{C3380CC4-5D6E-409C-BE32-E72D297353CC}">
              <c16:uniqueId val="{00000003-24E8-4EE7-B0C3-7BE17482FBB6}"/>
            </c:ext>
          </c:extLst>
        </c:ser>
        <c:dLbls>
          <c:showLegendKey val="0"/>
          <c:showVal val="0"/>
          <c:showCatName val="0"/>
          <c:showSerName val="0"/>
          <c:showPercent val="0"/>
          <c:showBubbleSize val="0"/>
        </c:dLbls>
        <c:smooth val="0"/>
        <c:axId val="1029347935"/>
        <c:axId val="1029348351"/>
      </c:lineChart>
      <c:catAx>
        <c:axId val="1029347935"/>
        <c:scaling>
          <c:orientation val="minMax"/>
        </c:scaling>
        <c:delete val="0"/>
        <c:axPos val="b"/>
        <c:numFmt formatCode="0_);\(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348351"/>
        <c:crosses val="autoZero"/>
        <c:auto val="1"/>
        <c:lblAlgn val="ctr"/>
        <c:lblOffset val="100"/>
        <c:noMultiLvlLbl val="0"/>
      </c:catAx>
      <c:valAx>
        <c:axId val="102934835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9347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dirty="0">
                <a:solidFill>
                  <a:schemeClr val="tx1"/>
                </a:solidFill>
                <a:effectLst/>
              </a:rPr>
              <a:t>Agricultural trade surplus/deficit, 1980-2021 (US$ million, % of GDP)</a:t>
            </a:r>
            <a:endParaRPr lang="en-PH" sz="1400" dirty="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'Agri FTS'!$A$7</c:f>
              <c:strCache>
                <c:ptCount val="1"/>
                <c:pt idx="0">
                  <c:v>Trade surplus / deficit</c:v>
                </c:pt>
              </c:strCache>
            </c:strRef>
          </c:tx>
          <c:spPr>
            <a:solidFill>
              <a:srgbClr val="FF000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2D67-468E-B997-3114BB42A200}"/>
              </c:ext>
            </c:extLst>
          </c:dPt>
          <c:dPt>
            <c:idx val="1"/>
            <c:invertIfNegative val="0"/>
            <c:bubble3D val="0"/>
            <c:spPr>
              <a:solidFill>
                <a:srgbClr val="00B050"/>
              </a:solidFill>
              <a:ln>
                <a:noFill/>
              </a:ln>
              <a:effectLst/>
            </c:spPr>
            <c:extLst>
              <c:ext xmlns:c16="http://schemas.microsoft.com/office/drawing/2014/chart" uri="{C3380CC4-5D6E-409C-BE32-E72D297353CC}">
                <c16:uniqueId val="{00000003-2D67-468E-B997-3114BB42A200}"/>
              </c:ext>
            </c:extLst>
          </c:dPt>
          <c:dPt>
            <c:idx val="2"/>
            <c:invertIfNegative val="0"/>
            <c:bubble3D val="0"/>
            <c:spPr>
              <a:solidFill>
                <a:srgbClr val="00B050"/>
              </a:solidFill>
              <a:ln>
                <a:noFill/>
              </a:ln>
              <a:effectLst/>
            </c:spPr>
            <c:extLst>
              <c:ext xmlns:c16="http://schemas.microsoft.com/office/drawing/2014/chart" uri="{C3380CC4-5D6E-409C-BE32-E72D297353CC}">
                <c16:uniqueId val="{00000005-2D67-468E-B997-3114BB42A200}"/>
              </c:ext>
            </c:extLst>
          </c:dPt>
          <c:dPt>
            <c:idx val="3"/>
            <c:invertIfNegative val="0"/>
            <c:bubble3D val="0"/>
            <c:spPr>
              <a:solidFill>
                <a:srgbClr val="00B050"/>
              </a:solidFill>
              <a:ln>
                <a:noFill/>
              </a:ln>
              <a:effectLst/>
            </c:spPr>
            <c:extLst>
              <c:ext xmlns:c16="http://schemas.microsoft.com/office/drawing/2014/chart" uri="{C3380CC4-5D6E-409C-BE32-E72D297353CC}">
                <c16:uniqueId val="{00000007-2D67-468E-B997-3114BB42A200}"/>
              </c:ext>
            </c:extLst>
          </c:dPt>
          <c:dPt>
            <c:idx val="4"/>
            <c:invertIfNegative val="0"/>
            <c:bubble3D val="0"/>
            <c:spPr>
              <a:solidFill>
                <a:srgbClr val="00B050"/>
              </a:solidFill>
              <a:ln>
                <a:noFill/>
              </a:ln>
              <a:effectLst/>
            </c:spPr>
            <c:extLst>
              <c:ext xmlns:c16="http://schemas.microsoft.com/office/drawing/2014/chart" uri="{C3380CC4-5D6E-409C-BE32-E72D297353CC}">
                <c16:uniqueId val="{00000009-2D67-468E-B997-3114BB42A200}"/>
              </c:ext>
            </c:extLst>
          </c:dPt>
          <c:dPt>
            <c:idx val="5"/>
            <c:invertIfNegative val="0"/>
            <c:bubble3D val="0"/>
            <c:spPr>
              <a:solidFill>
                <a:srgbClr val="00B050"/>
              </a:solidFill>
              <a:ln>
                <a:noFill/>
              </a:ln>
              <a:effectLst/>
            </c:spPr>
            <c:extLst>
              <c:ext xmlns:c16="http://schemas.microsoft.com/office/drawing/2014/chart" uri="{C3380CC4-5D6E-409C-BE32-E72D297353CC}">
                <c16:uniqueId val="{0000000B-2D67-468E-B997-3114BB42A200}"/>
              </c:ext>
            </c:extLst>
          </c:dPt>
          <c:dPt>
            <c:idx val="6"/>
            <c:invertIfNegative val="0"/>
            <c:bubble3D val="0"/>
            <c:spPr>
              <a:solidFill>
                <a:srgbClr val="00B050"/>
              </a:solidFill>
              <a:ln>
                <a:noFill/>
              </a:ln>
              <a:effectLst/>
            </c:spPr>
            <c:extLst>
              <c:ext xmlns:c16="http://schemas.microsoft.com/office/drawing/2014/chart" uri="{C3380CC4-5D6E-409C-BE32-E72D297353CC}">
                <c16:uniqueId val="{0000000D-2D67-468E-B997-3114BB42A200}"/>
              </c:ext>
            </c:extLst>
          </c:dPt>
          <c:dPt>
            <c:idx val="7"/>
            <c:invertIfNegative val="0"/>
            <c:bubble3D val="0"/>
            <c:spPr>
              <a:solidFill>
                <a:srgbClr val="00B050"/>
              </a:solidFill>
              <a:ln>
                <a:noFill/>
              </a:ln>
              <a:effectLst/>
            </c:spPr>
            <c:extLst>
              <c:ext xmlns:c16="http://schemas.microsoft.com/office/drawing/2014/chart" uri="{C3380CC4-5D6E-409C-BE32-E72D297353CC}">
                <c16:uniqueId val="{0000000F-2D67-468E-B997-3114BB42A200}"/>
              </c:ext>
            </c:extLst>
          </c:dPt>
          <c:dPt>
            <c:idx val="8"/>
            <c:invertIfNegative val="0"/>
            <c:bubble3D val="0"/>
            <c:spPr>
              <a:solidFill>
                <a:srgbClr val="00B050"/>
              </a:solidFill>
              <a:ln>
                <a:noFill/>
              </a:ln>
              <a:effectLst/>
            </c:spPr>
            <c:extLst>
              <c:ext xmlns:c16="http://schemas.microsoft.com/office/drawing/2014/chart" uri="{C3380CC4-5D6E-409C-BE32-E72D297353CC}">
                <c16:uniqueId val="{00000011-2D67-468E-B997-3114BB42A200}"/>
              </c:ext>
            </c:extLst>
          </c:dPt>
          <c:dPt>
            <c:idx val="9"/>
            <c:invertIfNegative val="0"/>
            <c:bubble3D val="0"/>
            <c:spPr>
              <a:solidFill>
                <a:srgbClr val="00B050"/>
              </a:solidFill>
              <a:ln>
                <a:noFill/>
              </a:ln>
              <a:effectLst/>
            </c:spPr>
            <c:extLst>
              <c:ext xmlns:c16="http://schemas.microsoft.com/office/drawing/2014/chart" uri="{C3380CC4-5D6E-409C-BE32-E72D297353CC}">
                <c16:uniqueId val="{00000013-2D67-468E-B997-3114BB42A200}"/>
              </c:ext>
            </c:extLst>
          </c:dPt>
          <c:dPt>
            <c:idx val="10"/>
            <c:invertIfNegative val="0"/>
            <c:bubble3D val="0"/>
            <c:spPr>
              <a:solidFill>
                <a:srgbClr val="00B050"/>
              </a:solidFill>
              <a:ln>
                <a:noFill/>
              </a:ln>
              <a:effectLst/>
            </c:spPr>
            <c:extLst>
              <c:ext xmlns:c16="http://schemas.microsoft.com/office/drawing/2014/chart" uri="{C3380CC4-5D6E-409C-BE32-E72D297353CC}">
                <c16:uniqueId val="{00000015-2D67-468E-B997-3114BB42A200}"/>
              </c:ext>
            </c:extLst>
          </c:dPt>
          <c:dPt>
            <c:idx val="11"/>
            <c:invertIfNegative val="0"/>
            <c:bubble3D val="0"/>
            <c:spPr>
              <a:solidFill>
                <a:srgbClr val="00B050"/>
              </a:solidFill>
              <a:ln>
                <a:noFill/>
              </a:ln>
              <a:effectLst/>
            </c:spPr>
            <c:extLst>
              <c:ext xmlns:c16="http://schemas.microsoft.com/office/drawing/2014/chart" uri="{C3380CC4-5D6E-409C-BE32-E72D297353CC}">
                <c16:uniqueId val="{00000017-2D67-468E-B997-3114BB42A200}"/>
              </c:ext>
            </c:extLst>
          </c:dPt>
          <c:dPt>
            <c:idx val="12"/>
            <c:invertIfNegative val="0"/>
            <c:bubble3D val="0"/>
            <c:spPr>
              <a:solidFill>
                <a:srgbClr val="00B050"/>
              </a:solidFill>
              <a:ln>
                <a:noFill/>
              </a:ln>
              <a:effectLst/>
            </c:spPr>
            <c:extLst>
              <c:ext xmlns:c16="http://schemas.microsoft.com/office/drawing/2014/chart" uri="{C3380CC4-5D6E-409C-BE32-E72D297353CC}">
                <c16:uniqueId val="{00000019-2D67-468E-B997-3114BB42A200}"/>
              </c:ext>
            </c:extLst>
          </c:dPt>
          <c:dPt>
            <c:idx val="13"/>
            <c:invertIfNegative val="0"/>
            <c:bubble3D val="0"/>
            <c:spPr>
              <a:solidFill>
                <a:srgbClr val="00B050"/>
              </a:solidFill>
              <a:ln>
                <a:noFill/>
              </a:ln>
              <a:effectLst/>
            </c:spPr>
            <c:extLst>
              <c:ext xmlns:c16="http://schemas.microsoft.com/office/drawing/2014/chart" uri="{C3380CC4-5D6E-409C-BE32-E72D297353CC}">
                <c16:uniqueId val="{0000001B-2D67-468E-B997-3114BB42A200}"/>
              </c:ext>
            </c:extLst>
          </c:dPt>
          <c:cat>
            <c:numRef>
              <c:f>'Agri FTS'!$B$3:$AQ$3</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'Agri FTS'!$B$7:$AQ$7</c:f>
              <c:numCache>
                <c:formatCode>#,##0_);[Red]\(#,##0\)</c:formatCode>
                <c:ptCount val="42"/>
                <c:pt idx="0">
                  <c:v>1399</c:v>
                </c:pt>
                <c:pt idx="1">
                  <c:v>1239</c:v>
                </c:pt>
                <c:pt idx="2">
                  <c:v>855</c:v>
                </c:pt>
                <c:pt idx="3">
                  <c:v>781</c:v>
                </c:pt>
                <c:pt idx="4">
                  <c:v>1026</c:v>
                </c:pt>
                <c:pt idx="5">
                  <c:v>667</c:v>
                </c:pt>
                <c:pt idx="6">
                  <c:v>761</c:v>
                </c:pt>
                <c:pt idx="7">
                  <c:v>1335.3</c:v>
                </c:pt>
                <c:pt idx="8">
                  <c:v>607.04</c:v>
                </c:pt>
                <c:pt idx="9">
                  <c:v>392.63000000000011</c:v>
                </c:pt>
                <c:pt idx="10">
                  <c:v>145.90000000000009</c:v>
                </c:pt>
                <c:pt idx="11">
                  <c:v>585.5</c:v>
                </c:pt>
                <c:pt idx="12">
                  <c:v>306.77999999999997</c:v>
                </c:pt>
                <c:pt idx="13">
                  <c:v>292.04999999999995</c:v>
                </c:pt>
                <c:pt idx="14">
                  <c:v>-42.240000000000236</c:v>
                </c:pt>
                <c:pt idx="15">
                  <c:v>-149.59000000000015</c:v>
                </c:pt>
                <c:pt idx="16">
                  <c:v>-789.21</c:v>
                </c:pt>
                <c:pt idx="17">
                  <c:v>-764.23</c:v>
                </c:pt>
                <c:pt idx="18">
                  <c:v>-669.90000000000009</c:v>
                </c:pt>
                <c:pt idx="19">
                  <c:v>-1114.82</c:v>
                </c:pt>
                <c:pt idx="20">
                  <c:v>-794.19999999999982</c:v>
                </c:pt>
                <c:pt idx="21">
                  <c:v>-1295.6400000000001</c:v>
                </c:pt>
                <c:pt idx="22">
                  <c:v>-1334.3200000000002</c:v>
                </c:pt>
                <c:pt idx="23">
                  <c:v>-932.74000000000024</c:v>
                </c:pt>
                <c:pt idx="24">
                  <c:v>-1144.6500000000001</c:v>
                </c:pt>
                <c:pt idx="25">
                  <c:v>-1284.4299999999998</c:v>
                </c:pt>
                <c:pt idx="26">
                  <c:v>-1522.2099999999996</c:v>
                </c:pt>
                <c:pt idx="27">
                  <c:v>-1750.2199999999998</c:v>
                </c:pt>
                <c:pt idx="28">
                  <c:v>-3795.4399999999996</c:v>
                </c:pt>
                <c:pt idx="29">
                  <c:v>-2944.05</c:v>
                </c:pt>
                <c:pt idx="30">
                  <c:v>-3298.7</c:v>
                </c:pt>
                <c:pt idx="31">
                  <c:v>-2408.17</c:v>
                </c:pt>
                <c:pt idx="32">
                  <c:v>-3130.3900000000003</c:v>
                </c:pt>
                <c:pt idx="33">
                  <c:v>-1774.0340589999996</c:v>
                </c:pt>
                <c:pt idx="34">
                  <c:v>-3300.9397479999998</c:v>
                </c:pt>
                <c:pt idx="35">
                  <c:v>-6167.1828800000003</c:v>
                </c:pt>
                <c:pt idx="36">
                  <c:v>-5842.699063</c:v>
                </c:pt>
                <c:pt idx="37">
                  <c:v>-5182.9669059999978</c:v>
                </c:pt>
                <c:pt idx="38">
                  <c:v>-7023.3911419999995</c:v>
                </c:pt>
                <c:pt idx="39">
                  <c:v>-6854.7182969999685</c:v>
                </c:pt>
                <c:pt idx="40">
                  <c:v>-6375.6312439999465</c:v>
                </c:pt>
                <c:pt idx="41">
                  <c:v>-8920.0758539999988</c:v>
                </c:pt>
              </c:numCache>
            </c:numRef>
          </c:val>
          <c:extLst>
            <c:ext xmlns:c16="http://schemas.microsoft.com/office/drawing/2014/chart" uri="{C3380CC4-5D6E-409C-BE32-E72D297353CC}">
              <c16:uniqueId val="{0000001C-2D67-468E-B997-3114BB42A200}"/>
            </c:ext>
          </c:extLst>
        </c:ser>
        <c:dLbls>
          <c:showLegendKey val="0"/>
          <c:showVal val="0"/>
          <c:showCatName val="0"/>
          <c:showSerName val="0"/>
          <c:showPercent val="0"/>
          <c:showBubbleSize val="0"/>
        </c:dLbls>
        <c:gapWidth val="68"/>
        <c:overlap val="-27"/>
        <c:axId val="978850335"/>
        <c:axId val="978858239"/>
      </c:barChart>
      <c:lineChart>
        <c:grouping val="standard"/>
        <c:varyColors val="0"/>
        <c:ser>
          <c:idx val="1"/>
          <c:order val="1"/>
          <c:tx>
            <c:strRef>
              <c:f>'Agri FTS'!$A$8</c:f>
              <c:strCache>
                <c:ptCount val="1"/>
                <c:pt idx="0">
                  <c:v>As % of GDP</c:v>
                </c:pt>
              </c:strCache>
            </c:strRef>
          </c:tx>
          <c:spPr>
            <a:ln w="12700" cap="rnd">
              <a:solidFill>
                <a:schemeClr val="tx2"/>
              </a:solidFill>
              <a:round/>
            </a:ln>
            <a:effectLst/>
          </c:spPr>
          <c:marker>
            <c:symbol val="none"/>
          </c:marker>
          <c:val>
            <c:numRef>
              <c:f>'Agri FTS'!$B$8:$AQ$8</c:f>
              <c:numCache>
                <c:formatCode>0.0_);[Red]\(0.0\)</c:formatCode>
                <c:ptCount val="42"/>
                <c:pt idx="0">
                  <c:v>3.7966637268223073</c:v>
                </c:pt>
                <c:pt idx="1">
                  <c:v>3.0592906156291861</c:v>
                </c:pt>
                <c:pt idx="2">
                  <c:v>2.0257835109419036</c:v>
                </c:pt>
                <c:pt idx="3">
                  <c:v>2.0683716516078334</c:v>
                </c:pt>
                <c:pt idx="4">
                  <c:v>2.8715213543404841</c:v>
                </c:pt>
                <c:pt idx="5">
                  <c:v>1.9078152863996747</c:v>
                </c:pt>
                <c:pt idx="6">
                  <c:v>2.2390816003947998</c:v>
                </c:pt>
                <c:pt idx="7">
                  <c:v>3.5333399686656142</c:v>
                </c:pt>
                <c:pt idx="8">
                  <c:v>1.4067495536735066</c:v>
                </c:pt>
                <c:pt idx="9">
                  <c:v>0.80931687958204301</c:v>
                </c:pt>
                <c:pt idx="10">
                  <c:v>0.28886339929214949</c:v>
                </c:pt>
                <c:pt idx="11">
                  <c:v>1.1306550846024135</c:v>
                </c:pt>
                <c:pt idx="12">
                  <c:v>0.50772613953093304</c:v>
                </c:pt>
                <c:pt idx="13">
                  <c:v>0.47077117245583089</c:v>
                </c:pt>
                <c:pt idx="14">
                  <c:v>-5.7736961024697032E-2</c:v>
                </c:pt>
                <c:pt idx="15">
                  <c:v>-0.17672747181978368</c:v>
                </c:pt>
                <c:pt idx="16">
                  <c:v>-0.83382271648230011</c:v>
                </c:pt>
                <c:pt idx="17">
                  <c:v>-0.81209215657932365</c:v>
                </c:pt>
                <c:pt idx="18">
                  <c:v>-0.89928621361766159</c:v>
                </c:pt>
                <c:pt idx="19">
                  <c:v>-1.3017502829307646</c:v>
                </c:pt>
                <c:pt idx="20">
                  <c:v>-0.94924164514471121</c:v>
                </c:pt>
                <c:pt idx="21">
                  <c:v>-1.6416908379522885</c:v>
                </c:pt>
                <c:pt idx="22">
                  <c:v>-1.5826848851898432</c:v>
                </c:pt>
                <c:pt idx="23">
                  <c:v>-1.0716327574893396</c:v>
                </c:pt>
                <c:pt idx="24">
                  <c:v>-1.2048694396625312</c:v>
                </c:pt>
                <c:pt idx="25">
                  <c:v>-1.1957085855653768</c:v>
                </c:pt>
                <c:pt idx="26">
                  <c:v>-1.192460095475429</c:v>
                </c:pt>
                <c:pt idx="27">
                  <c:v>-1.1220768182591661</c:v>
                </c:pt>
                <c:pt idx="28">
                  <c:v>-2.0968487061423966</c:v>
                </c:pt>
                <c:pt idx="29">
                  <c:v>-1.6715053302074054</c:v>
                </c:pt>
                <c:pt idx="30">
                  <c:v>-1.5831057905489099</c:v>
                </c:pt>
                <c:pt idx="31">
                  <c:v>-1.0281801785762898</c:v>
                </c:pt>
                <c:pt idx="32">
                  <c:v>-1.1951678050357224</c:v>
                </c:pt>
                <c:pt idx="33">
                  <c:v>-0.62487367975429176</c:v>
                </c:pt>
                <c:pt idx="34">
                  <c:v>-1.1096209223632856</c:v>
                </c:pt>
                <c:pt idx="35">
                  <c:v>-2.0124868536072875</c:v>
                </c:pt>
                <c:pt idx="36">
                  <c:v>-1.8337112015885413</c:v>
                </c:pt>
                <c:pt idx="37">
                  <c:v>-1.5778602225591898</c:v>
                </c:pt>
                <c:pt idx="38">
                  <c:v>-2.0249546565685654</c:v>
                </c:pt>
                <c:pt idx="39">
                  <c:v>-1.8190797625278747</c:v>
                </c:pt>
                <c:pt idx="40">
                  <c:v>-1.7637120339181986</c:v>
                </c:pt>
                <c:pt idx="41">
                  <c:v>-2.2662278082439422</c:v>
                </c:pt>
              </c:numCache>
            </c:numRef>
          </c:val>
          <c:smooth val="0"/>
          <c:extLst>
            <c:ext xmlns:c16="http://schemas.microsoft.com/office/drawing/2014/chart" uri="{C3380CC4-5D6E-409C-BE32-E72D297353CC}">
              <c16:uniqueId val="{0000001D-2D67-468E-B997-3114BB42A200}"/>
            </c:ext>
          </c:extLst>
        </c:ser>
        <c:dLbls>
          <c:showLegendKey val="0"/>
          <c:showVal val="0"/>
          <c:showCatName val="0"/>
          <c:showSerName val="0"/>
          <c:showPercent val="0"/>
          <c:showBubbleSize val="0"/>
        </c:dLbls>
        <c:marker val="1"/>
        <c:smooth val="0"/>
        <c:axId val="978855743"/>
        <c:axId val="978853247"/>
      </c:lineChart>
      <c:catAx>
        <c:axId val="978850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858239"/>
        <c:crosses val="autoZero"/>
        <c:auto val="1"/>
        <c:lblAlgn val="ctr"/>
        <c:lblOffset val="100"/>
        <c:noMultiLvlLbl val="0"/>
      </c:catAx>
      <c:valAx>
        <c:axId val="978858239"/>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850335"/>
        <c:crosses val="autoZero"/>
        <c:crossBetween val="between"/>
      </c:valAx>
      <c:valAx>
        <c:axId val="97885324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8855743"/>
        <c:crosses val="max"/>
        <c:crossBetween val="between"/>
      </c:valAx>
      <c:catAx>
        <c:axId val="978855743"/>
        <c:scaling>
          <c:orientation val="minMax"/>
        </c:scaling>
        <c:delete val="1"/>
        <c:axPos val="b"/>
        <c:majorTickMark val="out"/>
        <c:minorTickMark val="none"/>
        <c:tickLblPos val="nextTo"/>
        <c:crossAx val="9788532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PH" sz="1100" b="1" dirty="0">
                <a:solidFill>
                  <a:schemeClr val="tx1"/>
                </a:solidFill>
              </a:rPr>
              <a:t>Corporate tax vs. Consumption taxes (Excise &amp; VAT) and Individual tax, 2008-2020 (% of GDP)</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94772825739189E-2"/>
          <c:y val="0.19172430241605032"/>
          <c:w val="0.77518946726015892"/>
          <c:h val="0.7372697353071157"/>
        </c:manualLayout>
      </c:layout>
      <c:lineChart>
        <c:grouping val="standard"/>
        <c:varyColors val="0"/>
        <c:ser>
          <c:idx val="0"/>
          <c:order val="0"/>
          <c:tx>
            <c:strRef>
              <c:f>'Taxes (krono)'!$A$245</c:f>
              <c:strCache>
                <c:ptCount val="1"/>
                <c:pt idx="0">
                  <c:v>Company, corporate enterprise</c:v>
                </c:pt>
              </c:strCache>
            </c:strRef>
          </c:tx>
          <c:spPr>
            <a:ln w="12700" cap="rnd">
              <a:solidFill>
                <a:schemeClr val="accent6">
                  <a:lumMod val="75000"/>
                </a:schemeClr>
              </a:solidFill>
              <a:round/>
            </a:ln>
            <a:effectLst/>
          </c:spPr>
          <c:marker>
            <c:symbol val="none"/>
          </c:marker>
          <c:dPt>
            <c:idx val="0"/>
            <c:marker>
              <c:symbol val="circle"/>
              <c:size val="6"/>
              <c:spPr>
                <a:solidFill>
                  <a:schemeClr val="accent6">
                    <a:lumMod val="75000"/>
                  </a:schemeClr>
                </a:solidFill>
                <a:ln w="9525">
                  <a:noFill/>
                </a:ln>
                <a:effectLst/>
              </c:spPr>
            </c:marker>
            <c:bubble3D val="0"/>
            <c:extLst>
              <c:ext xmlns:c16="http://schemas.microsoft.com/office/drawing/2014/chart" uri="{C3380CC4-5D6E-409C-BE32-E72D297353CC}">
                <c16:uniqueId val="{00000000-1A12-4318-8837-F189D82BCAD0}"/>
              </c:ext>
            </c:extLst>
          </c:dPt>
          <c:dPt>
            <c:idx val="2"/>
            <c:marker>
              <c:symbol val="circle"/>
              <c:size val="6"/>
              <c:spPr>
                <a:solidFill>
                  <a:schemeClr val="accent6">
                    <a:lumMod val="75000"/>
                  </a:schemeClr>
                </a:solidFill>
                <a:ln w="9525">
                  <a:noFill/>
                </a:ln>
                <a:effectLst/>
              </c:spPr>
            </c:marker>
            <c:bubble3D val="0"/>
            <c:extLst>
              <c:ext xmlns:c16="http://schemas.microsoft.com/office/drawing/2014/chart" uri="{C3380CC4-5D6E-409C-BE32-E72D297353CC}">
                <c16:uniqueId val="{00000001-1A12-4318-8837-F189D82BCAD0}"/>
              </c:ext>
            </c:extLst>
          </c:dPt>
          <c:dPt>
            <c:idx val="11"/>
            <c:marker>
              <c:symbol val="circle"/>
              <c:size val="6"/>
              <c:spPr>
                <a:solidFill>
                  <a:schemeClr val="accent6">
                    <a:lumMod val="75000"/>
                  </a:schemeClr>
                </a:solidFill>
                <a:ln w="9525">
                  <a:noFill/>
                </a:ln>
                <a:effectLst/>
              </c:spPr>
            </c:marker>
            <c:bubble3D val="0"/>
            <c:extLst>
              <c:ext xmlns:c16="http://schemas.microsoft.com/office/drawing/2014/chart" uri="{C3380CC4-5D6E-409C-BE32-E72D297353CC}">
                <c16:uniqueId val="{00000002-1A12-4318-8837-F189D82BCAD0}"/>
              </c:ext>
            </c:extLst>
          </c:dPt>
          <c:dPt>
            <c:idx val="12"/>
            <c:marker>
              <c:symbol val="circle"/>
              <c:size val="6"/>
              <c:spPr>
                <a:solidFill>
                  <a:schemeClr val="accent6">
                    <a:lumMod val="75000"/>
                  </a:schemeClr>
                </a:solidFill>
                <a:ln w="9525">
                  <a:noFill/>
                </a:ln>
                <a:effectLst/>
              </c:spPr>
            </c:marker>
            <c:bubble3D val="0"/>
            <c:extLst>
              <c:ext xmlns:c16="http://schemas.microsoft.com/office/drawing/2014/chart" uri="{C3380CC4-5D6E-409C-BE32-E72D297353CC}">
                <c16:uniqueId val="{00000003-1A12-4318-8837-F189D82BCAD0}"/>
              </c:ext>
            </c:extLst>
          </c:dPt>
          <c:dPt>
            <c:idx val="14"/>
            <c:marker>
              <c:symbol val="none"/>
            </c:marker>
            <c:bubble3D val="0"/>
            <c:extLst>
              <c:ext xmlns:c16="http://schemas.microsoft.com/office/drawing/2014/chart" uri="{C3380CC4-5D6E-409C-BE32-E72D297353CC}">
                <c16:uniqueId val="{00000004-1A12-4318-8837-F189D82BCAD0}"/>
              </c:ext>
            </c:extLst>
          </c:dPt>
          <c:dPt>
            <c:idx val="22"/>
            <c:marker>
              <c:symbol val="none"/>
            </c:marker>
            <c:bubble3D val="0"/>
            <c:extLst>
              <c:ext xmlns:c16="http://schemas.microsoft.com/office/drawing/2014/chart" uri="{C3380CC4-5D6E-409C-BE32-E72D297353CC}">
                <c16:uniqueId val="{00000005-1A12-4318-8837-F189D82BCAD0}"/>
              </c:ext>
            </c:extLst>
          </c:dPt>
          <c:dPt>
            <c:idx val="24"/>
            <c:marker>
              <c:symbol val="none"/>
            </c:marker>
            <c:bubble3D val="0"/>
            <c:extLst>
              <c:ext xmlns:c16="http://schemas.microsoft.com/office/drawing/2014/chart" uri="{C3380CC4-5D6E-409C-BE32-E72D297353CC}">
                <c16:uniqueId val="{00000006-1A12-4318-8837-F189D82BCAD0}"/>
              </c:ext>
            </c:extLst>
          </c:dPt>
          <c:dPt>
            <c:idx val="33"/>
            <c:marker>
              <c:symbol val="none"/>
            </c:marker>
            <c:bubble3D val="0"/>
            <c:extLst>
              <c:ext xmlns:c16="http://schemas.microsoft.com/office/drawing/2014/chart" uri="{C3380CC4-5D6E-409C-BE32-E72D297353CC}">
                <c16:uniqueId val="{00000007-1A12-4318-8837-F189D82BCAD0}"/>
              </c:ext>
            </c:extLst>
          </c:dPt>
          <c:dPt>
            <c:idx val="34"/>
            <c:marker>
              <c:symbol val="none"/>
            </c:marker>
            <c:bubble3D val="0"/>
            <c:extLst>
              <c:ext xmlns:c16="http://schemas.microsoft.com/office/drawing/2014/chart" uri="{C3380CC4-5D6E-409C-BE32-E72D297353CC}">
                <c16:uniqueId val="{00000008-1A12-4318-8837-F189D82BCAD0}"/>
              </c:ext>
            </c:extLst>
          </c:dPt>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12-4318-8837-F189D82BCAD0}"/>
                </c:ext>
              </c:extLst>
            </c:dLbl>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12-4318-8837-F189D82BCAD0}"/>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12-4318-8837-F189D82BCAD0}"/>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12-4318-8837-F189D82BCAD0}"/>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'Taxes (krono)'!$X$5:$AJ$5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'Taxes (krono)'!$X$245:$AJ$245</c:f>
              <c:numCache>
                <c:formatCode>_(* #,##0.0_);_(* \(#,##0.0\);_(* "-"?_);_(@_)</c:formatCode>
                <c:ptCount val="13"/>
                <c:pt idx="0">
                  <c:v>3.5436300815388782</c:v>
                </c:pt>
                <c:pt idx="1">
                  <c:v>3.0316972418037551</c:v>
                </c:pt>
                <c:pt idx="2">
                  <c:v>2.979363291232155</c:v>
                </c:pt>
                <c:pt idx="3">
                  <c:v>3.3263081645630668</c:v>
                </c:pt>
                <c:pt idx="4">
                  <c:v>3.3463442025814651</c:v>
                </c:pt>
                <c:pt idx="5">
                  <c:v>3.5226213606693828</c:v>
                </c:pt>
                <c:pt idx="6">
                  <c:v>3.4459341743585741</c:v>
                </c:pt>
                <c:pt idx="7">
                  <c:v>3.5123068639254114</c:v>
                </c:pt>
                <c:pt idx="8">
                  <c:v>3.5312301475659029</c:v>
                </c:pt>
                <c:pt idx="9">
                  <c:v>3.5544096624803254</c:v>
                </c:pt>
                <c:pt idx="10">
                  <c:v>3.241577145700854</c:v>
                </c:pt>
                <c:pt idx="11">
                  <c:v>3.0091900945645618</c:v>
                </c:pt>
                <c:pt idx="12">
                  <c:v>2.8231623051422581</c:v>
                </c:pt>
              </c:numCache>
            </c:numRef>
          </c:val>
          <c:smooth val="0"/>
          <c:extLst>
            <c:ext xmlns:c16="http://schemas.microsoft.com/office/drawing/2014/chart" uri="{C3380CC4-5D6E-409C-BE32-E72D297353CC}">
              <c16:uniqueId val="{00000009-1A12-4318-8837-F189D82BCAD0}"/>
            </c:ext>
          </c:extLst>
        </c:ser>
        <c:ser>
          <c:idx val="1"/>
          <c:order val="1"/>
          <c:tx>
            <c:strRef>
              <c:f>'Taxes (krono)'!$A$246</c:f>
              <c:strCache>
                <c:ptCount val="1"/>
                <c:pt idx="0">
                  <c:v>Excise &amp; VAT</c:v>
                </c:pt>
              </c:strCache>
            </c:strRef>
          </c:tx>
          <c:spPr>
            <a:ln w="12700" cap="rnd">
              <a:solidFill>
                <a:srgbClr val="FF0000"/>
              </a:solidFill>
              <a:round/>
            </a:ln>
            <a:effectLst/>
          </c:spPr>
          <c:marker>
            <c:symbol val="none"/>
          </c:marker>
          <c:dPt>
            <c:idx val="0"/>
            <c:marker>
              <c:symbol val="circle"/>
              <c:size val="6"/>
              <c:spPr>
                <a:solidFill>
                  <a:srgbClr val="FF0000"/>
                </a:solidFill>
                <a:ln w="9525">
                  <a:solidFill>
                    <a:schemeClr val="accent2"/>
                  </a:solidFill>
                </a:ln>
                <a:effectLst/>
              </c:spPr>
            </c:marker>
            <c:bubble3D val="0"/>
            <c:extLst>
              <c:ext xmlns:c16="http://schemas.microsoft.com/office/drawing/2014/chart" uri="{C3380CC4-5D6E-409C-BE32-E72D297353CC}">
                <c16:uniqueId val="{0000000A-1A12-4318-8837-F189D82BCAD0}"/>
              </c:ext>
            </c:extLst>
          </c:dPt>
          <c:dPt>
            <c:idx val="11"/>
            <c:marker>
              <c:symbol val="circle"/>
              <c:size val="6"/>
              <c:spPr>
                <a:solidFill>
                  <a:srgbClr val="FF0000"/>
                </a:solidFill>
                <a:ln w="9525">
                  <a:solidFill>
                    <a:schemeClr val="accent2"/>
                  </a:solidFill>
                </a:ln>
                <a:effectLst/>
              </c:spPr>
            </c:marker>
            <c:bubble3D val="0"/>
            <c:extLst>
              <c:ext xmlns:c16="http://schemas.microsoft.com/office/drawing/2014/chart" uri="{C3380CC4-5D6E-409C-BE32-E72D297353CC}">
                <c16:uniqueId val="{0000000B-1A12-4318-8837-F189D82BCAD0}"/>
              </c:ext>
            </c:extLst>
          </c:dPt>
          <c:dPt>
            <c:idx val="12"/>
            <c:marker>
              <c:symbol val="circle"/>
              <c:size val="6"/>
              <c:spPr>
                <a:solidFill>
                  <a:srgbClr val="FF0000"/>
                </a:solidFill>
                <a:ln w="9525">
                  <a:solidFill>
                    <a:schemeClr val="accent2"/>
                  </a:solidFill>
                </a:ln>
                <a:effectLst/>
              </c:spPr>
            </c:marker>
            <c:bubble3D val="0"/>
            <c:extLst>
              <c:ext xmlns:c16="http://schemas.microsoft.com/office/drawing/2014/chart" uri="{C3380CC4-5D6E-409C-BE32-E72D297353CC}">
                <c16:uniqueId val="{0000000C-1A12-4318-8837-F189D82BCAD0}"/>
              </c:ext>
            </c:extLst>
          </c:dPt>
          <c:dPt>
            <c:idx val="22"/>
            <c:marker>
              <c:symbol val="none"/>
            </c:marker>
            <c:bubble3D val="0"/>
            <c:extLst>
              <c:ext xmlns:c16="http://schemas.microsoft.com/office/drawing/2014/chart" uri="{C3380CC4-5D6E-409C-BE32-E72D297353CC}">
                <c16:uniqueId val="{0000000D-1A12-4318-8837-F189D82BCAD0}"/>
              </c:ext>
            </c:extLst>
          </c:dPt>
          <c:dPt>
            <c:idx val="33"/>
            <c:marker>
              <c:symbol val="none"/>
            </c:marker>
            <c:bubble3D val="0"/>
            <c:extLst>
              <c:ext xmlns:c16="http://schemas.microsoft.com/office/drawing/2014/chart" uri="{C3380CC4-5D6E-409C-BE32-E72D297353CC}">
                <c16:uniqueId val="{0000000E-1A12-4318-8837-F189D82BCAD0}"/>
              </c:ext>
            </c:extLst>
          </c:dPt>
          <c:dPt>
            <c:idx val="34"/>
            <c:marker>
              <c:symbol val="none"/>
            </c:marker>
            <c:bubble3D val="0"/>
            <c:extLst>
              <c:ext xmlns:c16="http://schemas.microsoft.com/office/drawing/2014/chart" uri="{C3380CC4-5D6E-409C-BE32-E72D297353CC}">
                <c16:uniqueId val="{0000000F-1A12-4318-8837-F189D82BCAD0}"/>
              </c:ext>
            </c:extLst>
          </c:dPt>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A12-4318-8837-F189D82BCAD0}"/>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A12-4318-8837-F189D82BCAD0}"/>
                </c:ext>
              </c:extLst>
            </c:dLbl>
            <c:dLbl>
              <c:idx val="1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A12-4318-8837-F189D82BCAD0}"/>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'Taxes (krono)'!$X$5:$AJ$5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'Taxes (krono)'!$X$246:$AJ$246</c:f>
              <c:numCache>
                <c:formatCode>_(* #,##0.0_);_(* \(#,##0.0\);_(* "-"?_);_(@_)</c:formatCode>
                <c:ptCount val="13"/>
                <c:pt idx="0">
                  <c:v>2.505947984835962</c:v>
                </c:pt>
                <c:pt idx="1">
                  <c:v>2.7274185512471067</c:v>
                </c:pt>
                <c:pt idx="2">
                  <c:v>2.5585195858148375</c:v>
                </c:pt>
                <c:pt idx="3">
                  <c:v>2.4749484567043232</c:v>
                </c:pt>
                <c:pt idx="4">
                  <c:v>2.7298748074636969</c:v>
                </c:pt>
                <c:pt idx="5">
                  <c:v>3.0621318101320796</c:v>
                </c:pt>
                <c:pt idx="6">
                  <c:v>3.1355662539235265</c:v>
                </c:pt>
                <c:pt idx="7">
                  <c:v>3.2545639754703171</c:v>
                </c:pt>
                <c:pt idx="8">
                  <c:v>3.270600703240242</c:v>
                </c:pt>
                <c:pt idx="9">
                  <c:v>3.4712813321990446</c:v>
                </c:pt>
                <c:pt idx="10">
                  <c:v>3.5520073494035147</c:v>
                </c:pt>
                <c:pt idx="11">
                  <c:v>3.7060991410658239</c:v>
                </c:pt>
                <c:pt idx="12">
                  <c:v>3.6124294781800605</c:v>
                </c:pt>
              </c:numCache>
            </c:numRef>
          </c:val>
          <c:smooth val="0"/>
          <c:extLst>
            <c:ext xmlns:c16="http://schemas.microsoft.com/office/drawing/2014/chart" uri="{C3380CC4-5D6E-409C-BE32-E72D297353CC}">
              <c16:uniqueId val="{00000010-1A12-4318-8837-F189D82BCAD0}"/>
            </c:ext>
          </c:extLst>
        </c:ser>
        <c:ser>
          <c:idx val="2"/>
          <c:order val="2"/>
          <c:tx>
            <c:strRef>
              <c:f>'Taxes (krono)'!$A$247</c:f>
              <c:strCache>
                <c:ptCount val="1"/>
                <c:pt idx="0">
                  <c:v>Individual</c:v>
                </c:pt>
              </c:strCache>
            </c:strRef>
          </c:tx>
          <c:spPr>
            <a:ln w="12700" cap="rnd">
              <a:solidFill>
                <a:srgbClr val="0000CC"/>
              </a:solidFill>
              <a:round/>
            </a:ln>
            <a:effectLst/>
          </c:spPr>
          <c:marker>
            <c:symbol val="none"/>
          </c:marker>
          <c:dPt>
            <c:idx val="0"/>
            <c:marker>
              <c:symbol val="circle"/>
              <c:size val="6"/>
              <c:spPr>
                <a:solidFill>
                  <a:srgbClr val="0000CC"/>
                </a:solidFill>
                <a:ln w="9525">
                  <a:solidFill>
                    <a:srgbClr val="0000CC"/>
                  </a:solidFill>
                </a:ln>
                <a:effectLst/>
              </c:spPr>
            </c:marker>
            <c:bubble3D val="0"/>
            <c:extLst>
              <c:ext xmlns:c16="http://schemas.microsoft.com/office/drawing/2014/chart" uri="{C3380CC4-5D6E-409C-BE32-E72D297353CC}">
                <c16:uniqueId val="{00000011-1A12-4318-8837-F189D82BCAD0}"/>
              </c:ext>
            </c:extLst>
          </c:dPt>
          <c:dPt>
            <c:idx val="11"/>
            <c:marker>
              <c:symbol val="circle"/>
              <c:size val="6"/>
              <c:spPr>
                <a:solidFill>
                  <a:srgbClr val="0000CC"/>
                </a:solidFill>
                <a:ln w="9525">
                  <a:solidFill>
                    <a:schemeClr val="accent3"/>
                  </a:solidFill>
                </a:ln>
                <a:effectLst/>
              </c:spPr>
            </c:marker>
            <c:bubble3D val="0"/>
            <c:extLst>
              <c:ext xmlns:c16="http://schemas.microsoft.com/office/drawing/2014/chart" uri="{C3380CC4-5D6E-409C-BE32-E72D297353CC}">
                <c16:uniqueId val="{00000012-1A12-4318-8837-F189D82BCAD0}"/>
              </c:ext>
            </c:extLst>
          </c:dPt>
          <c:dPt>
            <c:idx val="12"/>
            <c:marker>
              <c:symbol val="circle"/>
              <c:size val="6"/>
              <c:spPr>
                <a:solidFill>
                  <a:srgbClr val="0000CC"/>
                </a:solidFill>
                <a:ln w="9525">
                  <a:solidFill>
                    <a:schemeClr val="accent3"/>
                  </a:solidFill>
                </a:ln>
                <a:effectLst/>
              </c:spPr>
            </c:marker>
            <c:bubble3D val="0"/>
            <c:extLst>
              <c:ext xmlns:c16="http://schemas.microsoft.com/office/drawing/2014/chart" uri="{C3380CC4-5D6E-409C-BE32-E72D297353CC}">
                <c16:uniqueId val="{00000013-1A12-4318-8837-F189D82BCAD0}"/>
              </c:ext>
            </c:extLst>
          </c:dPt>
          <c:dPt>
            <c:idx val="22"/>
            <c:marker>
              <c:symbol val="none"/>
            </c:marker>
            <c:bubble3D val="0"/>
            <c:extLst>
              <c:ext xmlns:c16="http://schemas.microsoft.com/office/drawing/2014/chart" uri="{C3380CC4-5D6E-409C-BE32-E72D297353CC}">
                <c16:uniqueId val="{00000014-1A12-4318-8837-F189D82BCAD0}"/>
              </c:ext>
            </c:extLst>
          </c:dPt>
          <c:dPt>
            <c:idx val="33"/>
            <c:marker>
              <c:symbol val="none"/>
            </c:marker>
            <c:bubble3D val="0"/>
            <c:extLst>
              <c:ext xmlns:c16="http://schemas.microsoft.com/office/drawing/2014/chart" uri="{C3380CC4-5D6E-409C-BE32-E72D297353CC}">
                <c16:uniqueId val="{00000015-1A12-4318-8837-F189D82BCAD0}"/>
              </c:ext>
            </c:extLst>
          </c:dPt>
          <c:dPt>
            <c:idx val="34"/>
            <c:marker>
              <c:symbol val="none"/>
            </c:marker>
            <c:bubble3D val="0"/>
            <c:extLst>
              <c:ext xmlns:c16="http://schemas.microsoft.com/office/drawing/2014/chart" uri="{C3380CC4-5D6E-409C-BE32-E72D297353CC}">
                <c16:uniqueId val="{00000016-1A12-4318-8837-F189D82BCAD0}"/>
              </c:ext>
            </c:extLst>
          </c:dPt>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A12-4318-8837-F189D82BCAD0}"/>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A12-4318-8837-F189D82BCAD0}"/>
                </c:ext>
              </c:extLst>
            </c:dLbl>
            <c:dLbl>
              <c:idx val="1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A12-4318-8837-F189D82BCAD0}"/>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'Taxes (krono)'!$X$5:$AJ$5</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'Taxes (krono)'!$X$247:$AJ$247</c:f>
              <c:numCache>
                <c:formatCode>_(* #,##0.0_);_(* \(#,##0.0\);_(* "-"?_);_(@_)</c:formatCode>
                <c:ptCount val="13"/>
                <c:pt idx="0">
                  <c:v>1.8749359247296906</c:v>
                </c:pt>
                <c:pt idx="1">
                  <c:v>1.6291405816951761</c:v>
                </c:pt>
                <c:pt idx="2">
                  <c:v>1.7778737027945954</c:v>
                </c:pt>
                <c:pt idx="3">
                  <c:v>1.9076491125025099</c:v>
                </c:pt>
                <c:pt idx="4">
                  <c:v>2.0136683667998749</c:v>
                </c:pt>
                <c:pt idx="5">
                  <c:v>2.0462098357550338</c:v>
                </c:pt>
                <c:pt idx="6">
                  <c:v>2.1472910361314037</c:v>
                </c:pt>
                <c:pt idx="7">
                  <c:v>2.2174615266627549</c:v>
                </c:pt>
                <c:pt idx="8">
                  <c:v>2.2723449805244234</c:v>
                </c:pt>
                <c:pt idx="9">
                  <c:v>2.3606893157658382</c:v>
                </c:pt>
                <c:pt idx="10">
                  <c:v>2.1153326742759875</c:v>
                </c:pt>
                <c:pt idx="11">
                  <c:v>2.3849236627397929</c:v>
                </c:pt>
                <c:pt idx="12">
                  <c:v>2.4455113954150476</c:v>
                </c:pt>
              </c:numCache>
            </c:numRef>
          </c:val>
          <c:smooth val="0"/>
          <c:extLst>
            <c:ext xmlns:c16="http://schemas.microsoft.com/office/drawing/2014/chart" uri="{C3380CC4-5D6E-409C-BE32-E72D297353CC}">
              <c16:uniqueId val="{00000017-1A12-4318-8837-F189D82BCAD0}"/>
            </c:ext>
          </c:extLst>
        </c:ser>
        <c:dLbls>
          <c:showLegendKey val="0"/>
          <c:showVal val="0"/>
          <c:showCatName val="0"/>
          <c:showSerName val="0"/>
          <c:showPercent val="0"/>
          <c:showBubbleSize val="0"/>
        </c:dLbls>
        <c:smooth val="0"/>
        <c:axId val="38325280"/>
        <c:axId val="38331936"/>
      </c:lineChart>
      <c:catAx>
        <c:axId val="3832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8331936"/>
        <c:crosses val="autoZero"/>
        <c:auto val="1"/>
        <c:lblAlgn val="ctr"/>
        <c:lblOffset val="100"/>
        <c:noMultiLvlLbl val="0"/>
      </c:catAx>
      <c:valAx>
        <c:axId val="38331936"/>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832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0550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06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041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nSpc>
                <a:spcPct val="107000"/>
              </a:lnSpc>
              <a:spcBef>
                <a:spcPts val="0"/>
              </a:spcBef>
              <a:spcAft>
                <a:spcPts val="0"/>
              </a:spcAft>
            </a:pPr>
            <a:endParaRPr lang="en-PH" dirty="0"/>
          </a:p>
        </p:txBody>
      </p:sp>
      <p:sp>
        <p:nvSpPr>
          <p:cNvPr id="4" name="Slide Number Placeholder 3"/>
          <p:cNvSpPr>
            <a:spLocks noGrp="1"/>
          </p:cNvSpPr>
          <p:nvPr>
            <p:ph type="sldNum" sz="quarter" idx="5"/>
          </p:nvPr>
        </p:nvSpPr>
        <p:spPr/>
        <p:txBody>
          <a:bodyPr/>
          <a:lstStyle/>
          <a:p>
            <a:fld id="{8559709E-32DD-496D-A721-9E3180C82979}" type="slidenum">
              <a:rPr lang="en-PH" smtClean="0"/>
              <a:pPr/>
              <a:t>17</a:t>
            </a:fld>
            <a:endParaRPr lang="en-PH"/>
          </a:p>
        </p:txBody>
      </p:sp>
    </p:spTree>
    <p:extLst>
      <p:ext uri="{BB962C8B-B14F-4D97-AF65-F5344CB8AC3E}">
        <p14:creationId xmlns:p14="http://schemas.microsoft.com/office/powerpoint/2010/main" val="224956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fld id="{8559709E-32DD-496D-A721-9E3180C82979}" type="slidenum">
              <a:rPr lang="en-PH" smtClean="0"/>
              <a:pPr/>
              <a:t>18</a:t>
            </a:fld>
            <a:endParaRPr lang="en-PH"/>
          </a:p>
        </p:txBody>
      </p:sp>
    </p:spTree>
    <p:extLst>
      <p:ext uri="{BB962C8B-B14F-4D97-AF65-F5344CB8AC3E}">
        <p14:creationId xmlns:p14="http://schemas.microsoft.com/office/powerpoint/2010/main" val="2962641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8559709E-32DD-496D-A721-9E3180C82979}" type="slidenum">
              <a:rPr lang="en-PH" smtClean="0"/>
              <a:pPr/>
              <a:t>19</a:t>
            </a:fld>
            <a:endParaRPr lang="en-PH"/>
          </a:p>
        </p:txBody>
      </p:sp>
    </p:spTree>
    <p:extLst>
      <p:ext uri="{BB962C8B-B14F-4D97-AF65-F5344CB8AC3E}">
        <p14:creationId xmlns:p14="http://schemas.microsoft.com/office/powerpoint/2010/main" val="1345465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59709E-32DD-496D-A721-9E3180C82979}" type="slidenum">
              <a:rPr lang="en-PH" smtClean="0"/>
              <a:pPr/>
              <a:t>20</a:t>
            </a:fld>
            <a:endParaRPr lang="en-PH"/>
          </a:p>
        </p:txBody>
      </p:sp>
    </p:spTree>
    <p:extLst>
      <p:ext uri="{BB962C8B-B14F-4D97-AF65-F5344CB8AC3E}">
        <p14:creationId xmlns:p14="http://schemas.microsoft.com/office/powerpoint/2010/main" val="144411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355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44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474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67895A34-34C7-325E-6EAB-2A0AEF42454D}"/>
              </a:ext>
            </a:extLst>
          </p:cNvPr>
          <p:cNvSpPr>
            <a:spLocks noGrp="1" noChangeArrowheads="1"/>
          </p:cNvSpPr>
          <p:nvPr>
            <p:ph type="sldNum"/>
          </p:nvPr>
        </p:nvSpPr>
        <p:spPr>
          <a:ln/>
        </p:spPr>
        <p:txBody>
          <a:bodyPr/>
          <a:lstStyle/>
          <a:p>
            <a:pPr marL="0" marR="0" lvl="0" indent="0" algn="r" defTabSz="449263" rtl="0" eaLnBrk="1" fontAlgn="base" latinLnBrk="0" hangingPunct="0">
              <a:lnSpc>
                <a:spcPct val="93000"/>
              </a:lnSpc>
              <a:spcBef>
                <a:spcPts val="38"/>
              </a:spcBef>
              <a:spcAft>
                <a:spcPts val="38"/>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pPr>
            <a:fld id="{A4713E9D-D72D-441A-8E42-CAE189569F72}" type="slidenum">
              <a:rPr kumimoji="0" lang="en-PH"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Segoe UI" panose="020B0502040204020203" pitchFamily="34" charset="0"/>
              </a:rPr>
              <a:pPr marL="0" marR="0" lvl="0" indent="0" algn="r" defTabSz="449263" rtl="0" eaLnBrk="1" fontAlgn="base" latinLnBrk="0" hangingPunct="0">
                <a:lnSpc>
                  <a:spcPct val="93000"/>
                </a:lnSpc>
                <a:spcBef>
                  <a:spcPts val="38"/>
                </a:spcBef>
                <a:spcAft>
                  <a:spcPts val="38"/>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pPr>
              <a:t>24</a:t>
            </a:fld>
            <a:endParaRPr kumimoji="0" lang="en-PH"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Segoe UI" panose="020B0502040204020203" pitchFamily="34" charset="0"/>
            </a:endParaRPr>
          </a:p>
        </p:txBody>
      </p:sp>
      <p:sp>
        <p:nvSpPr>
          <p:cNvPr id="52225" name="Rectangle 1">
            <a:extLst>
              <a:ext uri="{FF2B5EF4-FFF2-40B4-BE49-F238E27FC236}">
                <a16:creationId xmlns:a16="http://schemas.microsoft.com/office/drawing/2014/main" id="{A2789A6B-EEA6-B51A-2DA5-CD1DE7554CE9}"/>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69AC6DE3-19D6-73BA-5CF1-FBCE23D8B5C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37454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E4FA876-200D-FBAB-329A-BA4E6CDA86FF}"/>
              </a:ext>
            </a:extLst>
          </p:cNvPr>
          <p:cNvSpPr>
            <a:spLocks noGrp="1" noChangeArrowheads="1"/>
          </p:cNvSpPr>
          <p:nvPr>
            <p:ph type="sldNum"/>
          </p:nvPr>
        </p:nvSpPr>
        <p:spPr>
          <a:ln/>
        </p:spPr>
        <p:txBody>
          <a:bodyPr/>
          <a:lstStyle/>
          <a:p>
            <a:pPr marL="0" marR="0" lvl="0" indent="0" algn="r" defTabSz="449263" rtl="0" eaLnBrk="1" fontAlgn="base" latinLnBrk="0" hangingPunct="0">
              <a:lnSpc>
                <a:spcPct val="93000"/>
              </a:lnSpc>
              <a:spcBef>
                <a:spcPts val="38"/>
              </a:spcBef>
              <a:spcAft>
                <a:spcPts val="38"/>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pPr>
            <a:fld id="{0CA778DC-B710-4C72-B05B-16EACC83C9EE}" type="slidenum">
              <a:rPr kumimoji="0" lang="en-PH"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Segoe UI" panose="020B0502040204020203" pitchFamily="34" charset="0"/>
              </a:rPr>
              <a:pPr marL="0" marR="0" lvl="0" indent="0" algn="r" defTabSz="449263" rtl="0" eaLnBrk="1" fontAlgn="base" latinLnBrk="0" hangingPunct="0">
                <a:lnSpc>
                  <a:spcPct val="93000"/>
                </a:lnSpc>
                <a:spcBef>
                  <a:spcPts val="38"/>
                </a:spcBef>
                <a:spcAft>
                  <a:spcPts val="38"/>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pPr>
              <a:t>25</a:t>
            </a:fld>
            <a:endParaRPr kumimoji="0" lang="en-PH"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Segoe UI" panose="020B0502040204020203" pitchFamily="34" charset="0"/>
            </a:endParaRPr>
          </a:p>
        </p:txBody>
      </p:sp>
      <p:sp>
        <p:nvSpPr>
          <p:cNvPr id="53249" name="Rectangle 1">
            <a:extLst>
              <a:ext uri="{FF2B5EF4-FFF2-40B4-BE49-F238E27FC236}">
                <a16:creationId xmlns:a16="http://schemas.microsoft.com/office/drawing/2014/main" id="{3ECC1691-69F1-AA8D-6684-1D5FA9BCE06F}"/>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1437F5AB-6AD5-2722-8EF5-610B6E11EAA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3938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E4FA876-200D-FBAB-329A-BA4E6CDA86FF}"/>
              </a:ext>
            </a:extLst>
          </p:cNvPr>
          <p:cNvSpPr>
            <a:spLocks noGrp="1" noChangeArrowheads="1"/>
          </p:cNvSpPr>
          <p:nvPr>
            <p:ph type="sldNum"/>
          </p:nvPr>
        </p:nvSpPr>
        <p:spPr>
          <a:ln/>
        </p:spPr>
        <p:txBody>
          <a:bodyPr/>
          <a:lstStyle/>
          <a:p>
            <a:pPr marL="0" marR="0" lvl="0" indent="0" algn="r" defTabSz="449263" rtl="0" eaLnBrk="1" fontAlgn="base" latinLnBrk="0" hangingPunct="0">
              <a:lnSpc>
                <a:spcPct val="93000"/>
              </a:lnSpc>
              <a:spcBef>
                <a:spcPts val="38"/>
              </a:spcBef>
              <a:spcAft>
                <a:spcPts val="38"/>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pPr>
            <a:fld id="{0CA778DC-B710-4C72-B05B-16EACC83C9EE}" type="slidenum">
              <a:rPr kumimoji="0" lang="en-PH"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Segoe UI" panose="020B0502040204020203" pitchFamily="34" charset="0"/>
              </a:rPr>
              <a:pPr marL="0" marR="0" lvl="0" indent="0" algn="r" defTabSz="449263" rtl="0" eaLnBrk="1" fontAlgn="base" latinLnBrk="0" hangingPunct="0">
                <a:lnSpc>
                  <a:spcPct val="93000"/>
                </a:lnSpc>
                <a:spcBef>
                  <a:spcPts val="38"/>
                </a:spcBef>
                <a:spcAft>
                  <a:spcPts val="38"/>
                </a:spcAft>
                <a:buClrTx/>
                <a:buSzPct val="100000"/>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pPr>
              <a:t>26</a:t>
            </a:fld>
            <a:endParaRPr kumimoji="0" lang="en-PH"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Segoe UI" panose="020B0502040204020203" pitchFamily="34" charset="0"/>
            </a:endParaRPr>
          </a:p>
        </p:txBody>
      </p:sp>
      <p:sp>
        <p:nvSpPr>
          <p:cNvPr id="53249" name="Rectangle 1">
            <a:extLst>
              <a:ext uri="{FF2B5EF4-FFF2-40B4-BE49-F238E27FC236}">
                <a16:creationId xmlns:a16="http://schemas.microsoft.com/office/drawing/2014/main" id="{3ECC1691-69F1-AA8D-6684-1D5FA9BCE06F}"/>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1437F5AB-6AD5-2722-8EF5-610B6E11EAA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79283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20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67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849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2114500" y="4277700"/>
            <a:ext cx="4914900" cy="86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114500" y="0"/>
            <a:ext cx="4914900" cy="86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162175" y="866100"/>
            <a:ext cx="6819600" cy="34113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pic>
        <p:nvPicPr>
          <p:cNvPr id="13" name="Google Shape;13;p2"/>
          <p:cNvPicPr preferRelativeResize="0"/>
          <p:nvPr/>
        </p:nvPicPr>
        <p:blipFill rotWithShape="1">
          <a:blip r:embed="rId2">
            <a:alphaModFix/>
          </a:blip>
          <a:srcRect l="29800" t="2488" r="16448" b="80672"/>
          <a:stretch/>
        </p:blipFill>
        <p:spPr>
          <a:xfrm>
            <a:off x="2114500" y="0"/>
            <a:ext cx="4914998" cy="866101"/>
          </a:xfrm>
          <a:prstGeom prst="rect">
            <a:avLst/>
          </a:prstGeom>
          <a:noFill/>
          <a:ln>
            <a:noFill/>
          </a:ln>
        </p:spPr>
      </p:pic>
      <p:pic>
        <p:nvPicPr>
          <p:cNvPr id="14" name="Google Shape;14;p2"/>
          <p:cNvPicPr preferRelativeResize="0"/>
          <p:nvPr/>
        </p:nvPicPr>
        <p:blipFill rotWithShape="1">
          <a:blip r:embed="rId2">
            <a:alphaModFix/>
          </a:blip>
          <a:srcRect l="7068" t="8472" r="39179" b="74690"/>
          <a:stretch/>
        </p:blipFill>
        <p:spPr>
          <a:xfrm>
            <a:off x="2114550" y="4277475"/>
            <a:ext cx="4914902" cy="866025"/>
          </a:xfrm>
          <a:prstGeom prst="rect">
            <a:avLst/>
          </a:prstGeom>
          <a:noFill/>
          <a:ln>
            <a:noFill/>
          </a:ln>
        </p:spPr>
      </p:pic>
      <p:sp>
        <p:nvSpPr>
          <p:cNvPr id="15" name="Google Shape;15;p2"/>
          <p:cNvSpPr/>
          <p:nvPr/>
        </p:nvSpPr>
        <p:spPr>
          <a:xfrm>
            <a:off x="4168350" y="463878"/>
            <a:ext cx="807300" cy="80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frame">
  <p:cSld name="BLANK_1_1_1">
    <p:bg>
      <p:bgPr>
        <a:solidFill>
          <a:schemeClr val="lt2"/>
        </a:solidFill>
        <a:effectLst/>
      </p:bgPr>
    </p:bg>
    <p:spTree>
      <p:nvGrpSpPr>
        <p:cNvPr id="1" name="Shape 79"/>
        <p:cNvGrpSpPr/>
        <p:nvPr/>
      </p:nvGrpSpPr>
      <p:grpSpPr>
        <a:xfrm>
          <a:off x="0" y="0"/>
          <a:ext cx="0" cy="0"/>
          <a:chOff x="0" y="0"/>
          <a:chExt cx="0" cy="0"/>
        </a:xfrm>
      </p:grpSpPr>
      <p:sp>
        <p:nvSpPr>
          <p:cNvPr id="80" name="Google Shape;80;p13"/>
          <p:cNvSpPr/>
          <p:nvPr/>
        </p:nvSpPr>
        <p:spPr>
          <a:xfrm>
            <a:off x="0" y="0"/>
            <a:ext cx="9144000" cy="5143500"/>
          </a:xfrm>
          <a:prstGeom prst="frame">
            <a:avLst>
              <a:gd name="adj1" fmla="val 878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3"/>
          <p:cNvPicPr preferRelativeResize="0"/>
          <p:nvPr/>
        </p:nvPicPr>
        <p:blipFill>
          <a:blip r:embed="rId2">
            <a:alphaModFix amt="32000"/>
          </a:blip>
          <a:stretch>
            <a:fillRect/>
          </a:stretch>
        </p:blipFill>
        <p:spPr>
          <a:xfrm>
            <a:off x="0" y="24"/>
            <a:ext cx="9144000" cy="5143500"/>
          </a:xfrm>
          <a:prstGeom prst="frame">
            <a:avLst>
              <a:gd name="adj1" fmla="val 8787"/>
            </a:avLst>
          </a:prstGeom>
          <a:noFill/>
          <a:ln>
            <a:noFill/>
          </a:ln>
        </p:spPr>
      </p:pic>
      <p:sp>
        <p:nvSpPr>
          <p:cNvPr id="82" name="Google Shape;82;p13"/>
          <p:cNvSpPr txBox="1">
            <a:spLocks noGrp="1"/>
          </p:cNvSpPr>
          <p:nvPr>
            <p:ph type="sldNum" idx="12"/>
          </p:nvPr>
        </p:nvSpPr>
        <p:spPr>
          <a:xfrm>
            <a:off x="3923800" y="4689025"/>
            <a:ext cx="1296300" cy="4545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Inside slide">
    <p:spTree>
      <p:nvGrpSpPr>
        <p:cNvPr id="1" name=""/>
        <p:cNvGrpSpPr/>
        <p:nvPr/>
      </p:nvGrpSpPr>
      <p:grpSpPr>
        <a:xfrm>
          <a:off x="0" y="0"/>
          <a:ext cx="0" cy="0"/>
          <a:chOff x="0" y="0"/>
          <a:chExt cx="0" cy="0"/>
        </a:xfrm>
      </p:grpSpPr>
      <p:sp>
        <p:nvSpPr>
          <p:cNvPr id="10" name="Rectangle 9"/>
          <p:cNvSpPr/>
          <p:nvPr userDrawn="1"/>
        </p:nvSpPr>
        <p:spPr>
          <a:xfrm>
            <a:off x="0" y="4629150"/>
            <a:ext cx="9144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350"/>
          </a:p>
        </p:txBody>
      </p:sp>
    </p:spTree>
    <p:extLst>
      <p:ext uri="{BB962C8B-B14F-4D97-AF65-F5344CB8AC3E}">
        <p14:creationId xmlns:p14="http://schemas.microsoft.com/office/powerpoint/2010/main" val="1116635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0" y="2000250"/>
            <a:ext cx="9144000" cy="685800"/>
          </a:xfrm>
          <a:prstGeom prst="rect">
            <a:avLst/>
          </a:prstGeom>
        </p:spPr>
        <p:txBody>
          <a:bodyPr/>
          <a:lstStyle>
            <a:lvl2pPr algn="ctr">
              <a:buNone/>
              <a:defRPr sz="3600" i="1" baseline="0">
                <a:solidFill>
                  <a:schemeClr val="accent6">
                    <a:lumMod val="50000"/>
                  </a:schemeClr>
                </a:solidFill>
                <a:latin typeface="Franklin Gothic Demi" pitchFamily="34" charset="0"/>
              </a:defRPr>
            </a:lvl2pPr>
          </a:lstStyle>
          <a:p>
            <a:pPr lvl="1"/>
            <a:r>
              <a:rPr lang="en-US" dirty="0" err="1"/>
              <a:t>Maraming</a:t>
            </a:r>
            <a:r>
              <a:rPr lang="en-US" dirty="0"/>
              <a:t> </a:t>
            </a:r>
            <a:r>
              <a:rPr lang="en-US" dirty="0" err="1"/>
              <a:t>salamat</a:t>
            </a:r>
            <a:r>
              <a:rPr lang="en-US" dirty="0"/>
              <a:t> </a:t>
            </a:r>
            <a:r>
              <a:rPr lang="en-US" dirty="0" err="1"/>
              <a:t>po</a:t>
            </a:r>
            <a:r>
              <a:rPr lang="en-US" dirty="0"/>
              <a:t>!</a:t>
            </a:r>
            <a:endParaRPr lang="en-PH" dirty="0"/>
          </a:p>
        </p:txBody>
      </p:sp>
    </p:spTree>
    <p:extLst>
      <p:ext uri="{BB962C8B-B14F-4D97-AF65-F5344CB8AC3E}">
        <p14:creationId xmlns:p14="http://schemas.microsoft.com/office/powerpoint/2010/main" val="1531276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8F6E2-CC29-5142-84C5-65F18D16D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B4B28-E4A9-8A4B-91D4-882225871F3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3EC9F1-220C-FD41-B61D-EF241EB6566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08BCA-71B7-B246-8278-85D554B3EE2C}"/>
              </a:ext>
            </a:extLst>
          </p:cNvPr>
          <p:cNvSpPr>
            <a:spLocks noGrp="1"/>
          </p:cNvSpPr>
          <p:nvPr>
            <p:ph type="dt" sz="half" idx="10"/>
          </p:nvPr>
        </p:nvSpPr>
        <p:spPr/>
        <p:txBody>
          <a:bodyPr/>
          <a:lstStyle/>
          <a:p>
            <a:fld id="{8D5D92AA-D61C-DF4A-A249-AB7C3C7A439F}" type="datetimeFigureOut">
              <a:rPr lang="en-US" smtClean="0"/>
              <a:t>3/17/23</a:t>
            </a:fld>
            <a:endParaRPr lang="en-US"/>
          </a:p>
        </p:txBody>
      </p:sp>
      <p:sp>
        <p:nvSpPr>
          <p:cNvPr id="6" name="Footer Placeholder 5">
            <a:extLst>
              <a:ext uri="{FF2B5EF4-FFF2-40B4-BE49-F238E27FC236}">
                <a16:creationId xmlns:a16="http://schemas.microsoft.com/office/drawing/2014/main" id="{F194F8A8-30B4-DD46-B79C-DEA083F1B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97793-35F3-7845-89A9-671178919901}"/>
              </a:ext>
            </a:extLst>
          </p:cNvPr>
          <p:cNvSpPr>
            <a:spLocks noGrp="1"/>
          </p:cNvSpPr>
          <p:nvPr>
            <p:ph type="sldNum" sz="quarter" idx="12"/>
          </p:nvPr>
        </p:nvSpPr>
        <p:spPr/>
        <p:txBody>
          <a:bodyPr/>
          <a:lstStyle/>
          <a:p>
            <a:fld id="{12C4012A-F7E0-C640-B5A9-C0DC6F7B7A29}" type="slidenum">
              <a:rPr lang="en-US" smtClean="0"/>
              <a:t>‹#›</a:t>
            </a:fld>
            <a:endParaRPr lang="en-US"/>
          </a:p>
        </p:txBody>
      </p:sp>
    </p:spTree>
    <p:extLst>
      <p:ext uri="{BB962C8B-B14F-4D97-AF65-F5344CB8AC3E}">
        <p14:creationId xmlns:p14="http://schemas.microsoft.com/office/powerpoint/2010/main" val="1525437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D82B8-6126-A24D-A640-4358CFAF10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810801-1B2B-EF49-9B0C-ADF890AA3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424D1-FEBB-9D44-9FCF-BA3999392480}"/>
              </a:ext>
            </a:extLst>
          </p:cNvPr>
          <p:cNvSpPr>
            <a:spLocks noGrp="1"/>
          </p:cNvSpPr>
          <p:nvPr>
            <p:ph type="dt" sz="half" idx="10"/>
          </p:nvPr>
        </p:nvSpPr>
        <p:spPr/>
        <p:txBody>
          <a:bodyPr/>
          <a:lstStyle/>
          <a:p>
            <a:fld id="{1D8BD707-D9CF-40AE-B4C6-C98DA3205C09}" type="datetimeFigureOut">
              <a:rPr lang="en-US" smtClean="0"/>
              <a:pPr/>
              <a:t>3/17/23</a:t>
            </a:fld>
            <a:endParaRPr lang="en-US"/>
          </a:p>
        </p:txBody>
      </p:sp>
      <p:sp>
        <p:nvSpPr>
          <p:cNvPr id="5" name="Footer Placeholder 4">
            <a:extLst>
              <a:ext uri="{FF2B5EF4-FFF2-40B4-BE49-F238E27FC236}">
                <a16:creationId xmlns:a16="http://schemas.microsoft.com/office/drawing/2014/main" id="{2661A624-4377-FC44-8FBC-E143D30E9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3B7F1-2D47-1E4F-A99C-06584411069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549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lt2"/>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162175" y="2014975"/>
            <a:ext cx="6819600" cy="6609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8" name="Google Shape;18;p3"/>
          <p:cNvSpPr txBox="1">
            <a:spLocks noGrp="1"/>
          </p:cNvSpPr>
          <p:nvPr>
            <p:ph type="subTitle" idx="1"/>
          </p:nvPr>
        </p:nvSpPr>
        <p:spPr>
          <a:xfrm>
            <a:off x="1162175" y="2772801"/>
            <a:ext cx="6819600" cy="355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800"/>
              </a:spcBef>
              <a:spcAft>
                <a:spcPts val="0"/>
              </a:spcAft>
              <a:buClr>
                <a:schemeClr val="accent2"/>
              </a:buClr>
              <a:buSzPts val="3000"/>
              <a:buNone/>
              <a:defRPr sz="3000">
                <a:solidFill>
                  <a:schemeClr val="accent2"/>
                </a:solidFill>
              </a:defRPr>
            </a:lvl2pPr>
            <a:lvl3pPr lvl="2" algn="ctr" rtl="0">
              <a:spcBef>
                <a:spcPts val="800"/>
              </a:spcBef>
              <a:spcAft>
                <a:spcPts val="0"/>
              </a:spcAft>
              <a:buClr>
                <a:schemeClr val="accent2"/>
              </a:buClr>
              <a:buSzPts val="3000"/>
              <a:buNone/>
              <a:defRPr sz="3000">
                <a:solidFill>
                  <a:schemeClr val="accent2"/>
                </a:solidFill>
              </a:defRPr>
            </a:lvl3pPr>
            <a:lvl4pPr lvl="3" algn="ctr" rtl="0">
              <a:spcBef>
                <a:spcPts val="800"/>
              </a:spcBef>
              <a:spcAft>
                <a:spcPts val="0"/>
              </a:spcAft>
              <a:buClr>
                <a:schemeClr val="accent2"/>
              </a:buClr>
              <a:buSzPts val="3000"/>
              <a:buNone/>
              <a:defRPr sz="3000">
                <a:solidFill>
                  <a:schemeClr val="accent2"/>
                </a:solidFill>
              </a:defRPr>
            </a:lvl4pPr>
            <a:lvl5pPr lvl="4" algn="ctr" rtl="0">
              <a:spcBef>
                <a:spcPts val="800"/>
              </a:spcBef>
              <a:spcAft>
                <a:spcPts val="0"/>
              </a:spcAft>
              <a:buClr>
                <a:schemeClr val="accent2"/>
              </a:buClr>
              <a:buSzPts val="3000"/>
              <a:buNone/>
              <a:defRPr sz="3000">
                <a:solidFill>
                  <a:schemeClr val="accent2"/>
                </a:solidFill>
              </a:defRPr>
            </a:lvl5pPr>
            <a:lvl6pPr lvl="5" algn="ctr" rtl="0">
              <a:spcBef>
                <a:spcPts val="800"/>
              </a:spcBef>
              <a:spcAft>
                <a:spcPts val="0"/>
              </a:spcAft>
              <a:buClr>
                <a:schemeClr val="accent2"/>
              </a:buClr>
              <a:buSzPts val="3000"/>
              <a:buNone/>
              <a:defRPr sz="3000">
                <a:solidFill>
                  <a:schemeClr val="accent2"/>
                </a:solidFill>
              </a:defRPr>
            </a:lvl6pPr>
            <a:lvl7pPr lvl="6" algn="ctr" rtl="0">
              <a:spcBef>
                <a:spcPts val="800"/>
              </a:spcBef>
              <a:spcAft>
                <a:spcPts val="0"/>
              </a:spcAft>
              <a:buClr>
                <a:schemeClr val="accent2"/>
              </a:buClr>
              <a:buSzPts val="3000"/>
              <a:buNone/>
              <a:defRPr sz="3000">
                <a:solidFill>
                  <a:schemeClr val="accent2"/>
                </a:solidFill>
              </a:defRPr>
            </a:lvl7pPr>
            <a:lvl8pPr lvl="7" algn="ctr" rtl="0">
              <a:spcBef>
                <a:spcPts val="800"/>
              </a:spcBef>
              <a:spcAft>
                <a:spcPts val="0"/>
              </a:spcAft>
              <a:buClr>
                <a:schemeClr val="accent2"/>
              </a:buClr>
              <a:buSzPts val="3000"/>
              <a:buNone/>
              <a:defRPr sz="3000">
                <a:solidFill>
                  <a:schemeClr val="accent2"/>
                </a:solidFill>
              </a:defRPr>
            </a:lvl8pPr>
            <a:lvl9pPr lvl="8" algn="ctr" rtl="0">
              <a:spcBef>
                <a:spcPts val="800"/>
              </a:spcBef>
              <a:spcAft>
                <a:spcPts val="800"/>
              </a:spcAft>
              <a:buClr>
                <a:schemeClr val="accent2"/>
              </a:buClr>
              <a:buSzPts val="3000"/>
              <a:buNone/>
              <a:defRPr sz="3000">
                <a:solidFill>
                  <a:schemeClr val="accent2"/>
                </a:solidFill>
              </a:defRPr>
            </a:lvl9pPr>
          </a:lstStyle>
          <a:p>
            <a:endParaRPr/>
          </a:p>
        </p:txBody>
      </p:sp>
      <p:sp>
        <p:nvSpPr>
          <p:cNvPr id="19" name="Google Shape;19;p3"/>
          <p:cNvSpPr/>
          <p:nvPr/>
        </p:nvSpPr>
        <p:spPr>
          <a:xfrm>
            <a:off x="2114500" y="4277700"/>
            <a:ext cx="4914900" cy="86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114500" y="0"/>
            <a:ext cx="4914900" cy="86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3"/>
          <p:cNvPicPr preferRelativeResize="0"/>
          <p:nvPr/>
        </p:nvPicPr>
        <p:blipFill rotWithShape="1">
          <a:blip r:embed="rId2">
            <a:alphaModFix/>
          </a:blip>
          <a:srcRect l="29800" t="2488" r="16448" b="80672"/>
          <a:stretch/>
        </p:blipFill>
        <p:spPr>
          <a:xfrm>
            <a:off x="2114500" y="0"/>
            <a:ext cx="4914998" cy="866101"/>
          </a:xfrm>
          <a:prstGeom prst="rect">
            <a:avLst/>
          </a:prstGeom>
          <a:noFill/>
          <a:ln>
            <a:noFill/>
          </a:ln>
        </p:spPr>
      </p:pic>
      <p:pic>
        <p:nvPicPr>
          <p:cNvPr id="22" name="Google Shape;22;p3"/>
          <p:cNvPicPr preferRelativeResize="0"/>
          <p:nvPr/>
        </p:nvPicPr>
        <p:blipFill rotWithShape="1">
          <a:blip r:embed="rId2">
            <a:alphaModFix/>
          </a:blip>
          <a:srcRect l="7068" t="8472" r="39179" b="74690"/>
          <a:stretch/>
        </p:blipFill>
        <p:spPr>
          <a:xfrm>
            <a:off x="2114550" y="4277475"/>
            <a:ext cx="4914902" cy="866025"/>
          </a:xfrm>
          <a:prstGeom prst="rect">
            <a:avLst/>
          </a:prstGeom>
          <a:noFill/>
          <a:ln>
            <a:noFill/>
          </a:ln>
        </p:spPr>
      </p:pic>
      <p:sp>
        <p:nvSpPr>
          <p:cNvPr id="23" name="Google Shape;23;p3"/>
          <p:cNvSpPr/>
          <p:nvPr/>
        </p:nvSpPr>
        <p:spPr>
          <a:xfrm>
            <a:off x="4168350" y="463878"/>
            <a:ext cx="807300" cy="807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0"/>
        <p:cNvGrpSpPr/>
        <p:nvPr/>
      </p:nvGrpSpPr>
      <p:grpSpPr>
        <a:xfrm>
          <a:off x="0" y="0"/>
          <a:ext cx="0" cy="0"/>
          <a:chOff x="0" y="0"/>
          <a:chExt cx="0" cy="0"/>
        </a:xfrm>
      </p:grpSpPr>
      <p:sp>
        <p:nvSpPr>
          <p:cNvPr id="31" name="Google Shape;31;p5"/>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Google Shape;32;p5"/>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33" name="Google Shape;33;p5"/>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4" name="Google Shape;34;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800"/>
              </a:spcBef>
              <a:spcAft>
                <a:spcPts val="0"/>
              </a:spcAft>
              <a:buSzPts val="2000"/>
              <a:buChar char="○"/>
              <a:defRPr/>
            </a:lvl2pPr>
            <a:lvl3pPr marL="1371600" lvl="2" indent="-355600" rtl="0">
              <a:spcBef>
                <a:spcPts val="800"/>
              </a:spcBef>
              <a:spcAft>
                <a:spcPts val="0"/>
              </a:spcAft>
              <a:buSzPts val="2000"/>
              <a:buChar char="■"/>
              <a:defRPr/>
            </a:lvl3pPr>
            <a:lvl4pPr marL="1828800" lvl="3" indent="-355600" rtl="0">
              <a:spcBef>
                <a:spcPts val="800"/>
              </a:spcBef>
              <a:spcAft>
                <a:spcPts val="0"/>
              </a:spcAft>
              <a:buSzPts val="2000"/>
              <a:buChar char="●"/>
              <a:defRPr/>
            </a:lvl4pPr>
            <a:lvl5pPr marL="2286000" lvl="4" indent="-355600" rtl="0">
              <a:spcBef>
                <a:spcPts val="800"/>
              </a:spcBef>
              <a:spcAft>
                <a:spcPts val="0"/>
              </a:spcAft>
              <a:buSzPts val="2000"/>
              <a:buChar char="○"/>
              <a:defRPr/>
            </a:lvl5pPr>
            <a:lvl6pPr marL="2743200" lvl="5" indent="-355600" rtl="0">
              <a:spcBef>
                <a:spcPts val="800"/>
              </a:spcBef>
              <a:spcAft>
                <a:spcPts val="0"/>
              </a:spcAft>
              <a:buSzPts val="2000"/>
              <a:buChar char="■"/>
              <a:defRPr/>
            </a:lvl6pPr>
            <a:lvl7pPr marL="3200400" lvl="6" indent="-355600" rtl="0">
              <a:spcBef>
                <a:spcPts val="800"/>
              </a:spcBef>
              <a:spcAft>
                <a:spcPts val="0"/>
              </a:spcAft>
              <a:buSzPts val="2000"/>
              <a:buChar char="●"/>
              <a:defRPr/>
            </a:lvl7pPr>
            <a:lvl8pPr marL="3657600" lvl="7" indent="-355600" rtl="0">
              <a:spcBef>
                <a:spcPts val="800"/>
              </a:spcBef>
              <a:spcAft>
                <a:spcPts val="0"/>
              </a:spcAft>
              <a:buSzPts val="2000"/>
              <a:buChar char="○"/>
              <a:defRPr/>
            </a:lvl8pPr>
            <a:lvl9pPr marL="4114800" lvl="8" indent="-355600" rtl="0">
              <a:spcBef>
                <a:spcPts val="800"/>
              </a:spcBef>
              <a:spcAft>
                <a:spcPts val="800"/>
              </a:spcAft>
              <a:buSzPts val="2000"/>
              <a:buChar char="■"/>
              <a:defRPr/>
            </a:lvl9pPr>
          </a:lstStyle>
          <a:p>
            <a:endParaRPr/>
          </a:p>
        </p:txBody>
      </p:sp>
      <p:sp>
        <p:nvSpPr>
          <p:cNvPr id="35" name="Google Shape;35;p5"/>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36" name="Google Shape;36;p5"/>
          <p:cNvGrpSpPr/>
          <p:nvPr/>
        </p:nvGrpSpPr>
        <p:grpSpPr>
          <a:xfrm>
            <a:off x="3972800" y="964625"/>
            <a:ext cx="1198500" cy="123600"/>
            <a:chOff x="3972800" y="855475"/>
            <a:chExt cx="1198500" cy="123600"/>
          </a:xfrm>
        </p:grpSpPr>
        <p:cxnSp>
          <p:nvCxnSpPr>
            <p:cNvPr id="37" name="Google Shape;37;p5"/>
            <p:cNvCxnSpPr/>
            <p:nvPr/>
          </p:nvCxnSpPr>
          <p:spPr>
            <a:xfrm>
              <a:off x="3972800" y="914834"/>
              <a:ext cx="1198500" cy="0"/>
            </a:xfrm>
            <a:prstGeom prst="straightConnector1">
              <a:avLst/>
            </a:prstGeom>
            <a:noFill/>
            <a:ln w="9525" cap="flat" cmpd="sng">
              <a:solidFill>
                <a:schemeClr val="accent3"/>
              </a:solidFill>
              <a:prstDash val="solid"/>
              <a:round/>
              <a:headEnd type="oval" w="med" len="med"/>
              <a:tailEnd type="oval" w="med" len="med"/>
            </a:ln>
          </p:spPr>
        </p:cxnSp>
        <p:sp>
          <p:nvSpPr>
            <p:cNvPr id="38" name="Google Shape;38;p5"/>
            <p:cNvSpPr/>
            <p:nvPr/>
          </p:nvSpPr>
          <p:spPr>
            <a:xfrm>
              <a:off x="4510248" y="855475"/>
              <a:ext cx="123600" cy="123600"/>
            </a:xfrm>
            <a:prstGeom prst="ellipse">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6"/>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42" name="Google Shape;42;p6"/>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6"/>
          <p:cNvSpPr txBox="1">
            <a:spLocks noGrp="1"/>
          </p:cNvSpPr>
          <p:nvPr>
            <p:ph type="body" idx="1"/>
          </p:nvPr>
        </p:nvSpPr>
        <p:spPr>
          <a:xfrm>
            <a:off x="855275" y="1430150"/>
            <a:ext cx="3473100" cy="2693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4" name="Google Shape;44;p6"/>
          <p:cNvSpPr txBox="1">
            <a:spLocks noGrp="1"/>
          </p:cNvSpPr>
          <p:nvPr>
            <p:ph type="body" idx="2"/>
          </p:nvPr>
        </p:nvSpPr>
        <p:spPr>
          <a:xfrm>
            <a:off x="4815599" y="1430150"/>
            <a:ext cx="3473100" cy="26931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45" name="Google Shape;45;p6"/>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46" name="Google Shape;46;p6"/>
          <p:cNvGrpSpPr/>
          <p:nvPr/>
        </p:nvGrpSpPr>
        <p:grpSpPr>
          <a:xfrm>
            <a:off x="3972800" y="964625"/>
            <a:ext cx="1198500" cy="123600"/>
            <a:chOff x="3972800" y="855475"/>
            <a:chExt cx="1198500" cy="123600"/>
          </a:xfrm>
        </p:grpSpPr>
        <p:cxnSp>
          <p:nvCxnSpPr>
            <p:cNvPr id="47" name="Google Shape;47;p6"/>
            <p:cNvCxnSpPr/>
            <p:nvPr/>
          </p:nvCxnSpPr>
          <p:spPr>
            <a:xfrm>
              <a:off x="3972800" y="914834"/>
              <a:ext cx="1198500" cy="0"/>
            </a:xfrm>
            <a:prstGeom prst="straightConnector1">
              <a:avLst/>
            </a:prstGeom>
            <a:noFill/>
            <a:ln w="9525" cap="flat" cmpd="sng">
              <a:solidFill>
                <a:schemeClr val="accent3"/>
              </a:solidFill>
              <a:prstDash val="solid"/>
              <a:round/>
              <a:headEnd type="oval" w="med" len="med"/>
              <a:tailEnd type="oval" w="med" len="med"/>
            </a:ln>
          </p:spPr>
        </p:cxnSp>
        <p:sp>
          <p:nvSpPr>
            <p:cNvPr id="48" name="Google Shape;48;p6"/>
            <p:cNvSpPr/>
            <p:nvPr/>
          </p:nvSpPr>
          <p:spPr>
            <a:xfrm>
              <a:off x="4510248" y="855475"/>
              <a:ext cx="123600" cy="123600"/>
            </a:xfrm>
            <a:prstGeom prst="ellipse">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2" name="Google Shape;62;p8"/>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63" name="Google Shape;63;p8"/>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8"/>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9"/>
          <p:cNvSpPr/>
          <p:nvPr/>
        </p:nvSpPr>
        <p:spPr>
          <a:xfrm>
            <a:off x="0" y="4387900"/>
            <a:ext cx="9144000" cy="75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9"/>
          <p:cNvPicPr preferRelativeResize="0"/>
          <p:nvPr/>
        </p:nvPicPr>
        <p:blipFill rotWithShape="1">
          <a:blip r:embed="rId2">
            <a:alphaModFix amt="70000"/>
          </a:blip>
          <a:srcRect t="38079" b="47230"/>
          <a:stretch/>
        </p:blipFill>
        <p:spPr>
          <a:xfrm>
            <a:off x="0" y="4387852"/>
            <a:ext cx="9144000" cy="755625"/>
          </a:xfrm>
          <a:prstGeom prst="rect">
            <a:avLst/>
          </a:prstGeom>
          <a:noFill/>
          <a:ln>
            <a:noFill/>
          </a:ln>
        </p:spPr>
      </p:pic>
      <p:sp>
        <p:nvSpPr>
          <p:cNvPr id="68" name="Google Shape;68;p9"/>
          <p:cNvSpPr txBox="1">
            <a:spLocks noGrp="1"/>
          </p:cNvSpPr>
          <p:nvPr>
            <p:ph type="body" idx="1"/>
          </p:nvPr>
        </p:nvSpPr>
        <p:spPr>
          <a:xfrm>
            <a:off x="855300" y="4025300"/>
            <a:ext cx="7433400" cy="3069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Clr>
                <a:schemeClr val="accent1"/>
              </a:buClr>
              <a:buSzPts val="1600"/>
              <a:buNone/>
              <a:defRPr sz="1600">
                <a:solidFill>
                  <a:schemeClr val="accent1"/>
                </a:solidFill>
              </a:defRPr>
            </a:lvl1pPr>
          </a:lstStyle>
          <a:p>
            <a:endParaRPr/>
          </a:p>
        </p:txBody>
      </p:sp>
      <p:sp>
        <p:nvSpPr>
          <p:cNvPr id="69" name="Google Shape;69;p9"/>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70"/>
        <p:cNvGrpSpPr/>
        <p:nvPr/>
      </p:nvGrpSpPr>
      <p:grpSpPr>
        <a:xfrm>
          <a:off x="0" y="0"/>
          <a:ext cx="0" cy="0"/>
          <a:chOff x="0" y="0"/>
          <a:chExt cx="0" cy="0"/>
        </a:xfrm>
      </p:grpSpPr>
      <p:pic>
        <p:nvPicPr>
          <p:cNvPr id="71" name="Google Shape;71;p10"/>
          <p:cNvPicPr preferRelativeResize="0"/>
          <p:nvPr/>
        </p:nvPicPr>
        <p:blipFill>
          <a:blip r:embed="rId2">
            <a:alphaModFix amt="15000"/>
          </a:blip>
          <a:stretch>
            <a:fillRect/>
          </a:stretch>
        </p:blipFill>
        <p:spPr>
          <a:xfrm>
            <a:off x="0" y="24"/>
            <a:ext cx="9143990" cy="5143500"/>
          </a:xfrm>
          <a:prstGeom prst="rect">
            <a:avLst/>
          </a:prstGeom>
          <a:noFill/>
          <a:ln>
            <a:noFill/>
          </a:ln>
        </p:spPr>
      </p:pic>
      <p:sp>
        <p:nvSpPr>
          <p:cNvPr id="72" name="Google Shape;72;p10"/>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1"/>
        </a:solidFill>
        <a:effectLst/>
      </p:bgPr>
    </p:bg>
    <p:spTree>
      <p:nvGrpSpPr>
        <p:cNvPr id="1" name="Shape 73"/>
        <p:cNvGrpSpPr/>
        <p:nvPr/>
      </p:nvGrpSpPr>
      <p:grpSpPr>
        <a:xfrm>
          <a:off x="0" y="0"/>
          <a:ext cx="0" cy="0"/>
          <a:chOff x="0" y="0"/>
          <a:chExt cx="0" cy="0"/>
        </a:xfrm>
      </p:grpSpPr>
      <p:sp>
        <p:nvSpPr>
          <p:cNvPr id="74" name="Google Shape;74;p11"/>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pic>
        <p:nvPicPr>
          <p:cNvPr id="75" name="Google Shape;75;p11"/>
          <p:cNvPicPr preferRelativeResize="0"/>
          <p:nvPr/>
        </p:nvPicPr>
        <p:blipFill>
          <a:blip r:embed="rId2">
            <a:alphaModFix amt="32000"/>
          </a:blip>
          <a:stretch>
            <a:fillRect/>
          </a:stretch>
        </p:blipFill>
        <p:spPr>
          <a:xfrm>
            <a:off x="0" y="24"/>
            <a:ext cx="914399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warm">
  <p:cSld name="BLANK_1_1">
    <p:bg>
      <p:bgPr>
        <a:solidFill>
          <a:schemeClr val="accent3"/>
        </a:solidFill>
        <a:effectLst/>
      </p:bgPr>
    </p:bg>
    <p:spTree>
      <p:nvGrpSpPr>
        <p:cNvPr id="1" name="Shape 76"/>
        <p:cNvGrpSpPr/>
        <p:nvPr/>
      </p:nvGrpSpPr>
      <p:grpSpPr>
        <a:xfrm>
          <a:off x="0" y="0"/>
          <a:ext cx="0" cy="0"/>
          <a:chOff x="0" y="0"/>
          <a:chExt cx="0" cy="0"/>
        </a:xfrm>
      </p:grpSpPr>
      <p:pic>
        <p:nvPicPr>
          <p:cNvPr id="77" name="Google Shape;77;p12"/>
          <p:cNvPicPr preferRelativeResize="0"/>
          <p:nvPr/>
        </p:nvPicPr>
        <p:blipFill>
          <a:blip r:embed="rId2">
            <a:alphaModFix amt="20000"/>
          </a:blip>
          <a:stretch>
            <a:fillRect/>
          </a:stretch>
        </p:blipFill>
        <p:spPr>
          <a:xfrm>
            <a:off x="0" y="24"/>
            <a:ext cx="9143990" cy="5143500"/>
          </a:xfrm>
          <a:prstGeom prst="rect">
            <a:avLst/>
          </a:prstGeom>
          <a:noFill/>
          <a:ln>
            <a:noFill/>
          </a:ln>
        </p:spPr>
      </p:pic>
      <p:sp>
        <p:nvSpPr>
          <p:cNvPr id="78" name="Google Shape;78;p12"/>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0"/>
            <a:ext cx="7433400" cy="1017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1pPr>
            <a:lvl2pPr lvl="1"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2pPr>
            <a:lvl3pPr lvl="2"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3pPr>
            <a:lvl4pPr lvl="3"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4pPr>
            <a:lvl5pPr lvl="4"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5pPr>
            <a:lvl6pPr lvl="5"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6pPr>
            <a:lvl7pPr lvl="6"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7pPr>
            <a:lvl8pPr lvl="7"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8pPr>
            <a:lvl9pPr lvl="8" algn="ctr" rtl="0">
              <a:lnSpc>
                <a:spcPct val="90000"/>
              </a:lnSpc>
              <a:spcBef>
                <a:spcPts val="0"/>
              </a:spcBef>
              <a:spcAft>
                <a:spcPts val="0"/>
              </a:spcAft>
              <a:buClr>
                <a:schemeClr val="accent1"/>
              </a:buClr>
              <a:buSzPts val="2400"/>
              <a:buFont typeface="Abril Fatface"/>
              <a:buNone/>
              <a:defRPr sz="2400">
                <a:solidFill>
                  <a:schemeClr val="accent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855300" y="1430147"/>
            <a:ext cx="7433400" cy="30339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3"/>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1pPr>
            <a:lvl2pPr marL="914400" lvl="1" indent="-355600" rtl="0">
              <a:lnSpc>
                <a:spcPct val="115000"/>
              </a:lnSpc>
              <a:spcBef>
                <a:spcPts val="800"/>
              </a:spcBef>
              <a:spcAft>
                <a:spcPts val="0"/>
              </a:spcAft>
              <a:buClr>
                <a:schemeClr val="accent3"/>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2pPr>
            <a:lvl3pPr marL="1371600" lvl="2" indent="-355600" rtl="0">
              <a:lnSpc>
                <a:spcPct val="115000"/>
              </a:lnSpc>
              <a:spcBef>
                <a:spcPts val="800"/>
              </a:spcBef>
              <a:spcAft>
                <a:spcPts val="0"/>
              </a:spcAft>
              <a:buClr>
                <a:schemeClr val="dk2"/>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3pPr>
            <a:lvl4pPr marL="1828800" lvl="3" indent="-355600" rtl="0">
              <a:lnSpc>
                <a:spcPct val="115000"/>
              </a:lnSpc>
              <a:spcBef>
                <a:spcPts val="800"/>
              </a:spcBef>
              <a:spcAft>
                <a:spcPts val="0"/>
              </a:spcAft>
              <a:buClr>
                <a:schemeClr val="dk2"/>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4pPr>
            <a:lvl5pPr marL="2286000" lvl="4" indent="-355600" rtl="0">
              <a:lnSpc>
                <a:spcPct val="115000"/>
              </a:lnSpc>
              <a:spcBef>
                <a:spcPts val="800"/>
              </a:spcBef>
              <a:spcAft>
                <a:spcPts val="0"/>
              </a:spcAft>
              <a:buClr>
                <a:schemeClr val="dk1"/>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5pPr>
            <a:lvl6pPr marL="2743200" lvl="5" indent="-355600" rtl="0">
              <a:lnSpc>
                <a:spcPct val="115000"/>
              </a:lnSpc>
              <a:spcBef>
                <a:spcPts val="800"/>
              </a:spcBef>
              <a:spcAft>
                <a:spcPts val="0"/>
              </a:spcAft>
              <a:buClr>
                <a:schemeClr val="dk1"/>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6pPr>
            <a:lvl7pPr marL="3200400" lvl="6" indent="-355600" rtl="0">
              <a:lnSpc>
                <a:spcPct val="115000"/>
              </a:lnSpc>
              <a:spcBef>
                <a:spcPts val="800"/>
              </a:spcBef>
              <a:spcAft>
                <a:spcPts val="0"/>
              </a:spcAft>
              <a:buClr>
                <a:schemeClr val="dk1"/>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7pPr>
            <a:lvl8pPr marL="3657600" lvl="7" indent="-355600" rtl="0">
              <a:lnSpc>
                <a:spcPct val="115000"/>
              </a:lnSpc>
              <a:spcBef>
                <a:spcPts val="800"/>
              </a:spcBef>
              <a:spcAft>
                <a:spcPts val="0"/>
              </a:spcAft>
              <a:buClr>
                <a:schemeClr val="dk1"/>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8pPr>
            <a:lvl9pPr marL="4114800" lvl="8" indent="-355600" rtl="0">
              <a:lnSpc>
                <a:spcPct val="115000"/>
              </a:lnSpc>
              <a:spcBef>
                <a:spcPts val="800"/>
              </a:spcBef>
              <a:spcAft>
                <a:spcPts val="800"/>
              </a:spcAft>
              <a:buClr>
                <a:schemeClr val="dk1"/>
              </a:buClr>
              <a:buSzPts val="2000"/>
              <a:buFont typeface="Merriweather Sans Regular"/>
              <a:buChar char="■"/>
              <a:defRPr sz="2000">
                <a:solidFill>
                  <a:schemeClr val="dk1"/>
                </a:solidFill>
                <a:latin typeface="Merriweather Sans Regular"/>
                <a:ea typeface="Merriweather Sans Regular"/>
                <a:cs typeface="Merriweather Sans Regular"/>
                <a:sym typeface="Merriweather Sans Regular"/>
              </a:defRPr>
            </a:lvl9pPr>
          </a:lstStyle>
          <a:p>
            <a:endParaRPr/>
          </a:p>
        </p:txBody>
      </p:sp>
      <p:sp>
        <p:nvSpPr>
          <p:cNvPr id="8" name="Google Shape;8;p1"/>
          <p:cNvSpPr txBox="1">
            <a:spLocks noGrp="1"/>
          </p:cNvSpPr>
          <p:nvPr>
            <p:ph type="sldNum" idx="12"/>
          </p:nvPr>
        </p:nvSpPr>
        <p:spPr>
          <a:xfrm>
            <a:off x="3923800" y="4509500"/>
            <a:ext cx="1296300" cy="5121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Abril Fatface"/>
                <a:ea typeface="Abril Fatface"/>
                <a:cs typeface="Abril Fatface"/>
                <a:sym typeface="Abril Fatface"/>
              </a:defRPr>
            </a:lvl1pPr>
            <a:lvl2pPr lvl="1" algn="ctr" rtl="0">
              <a:buNone/>
              <a:defRPr sz="1300">
                <a:solidFill>
                  <a:schemeClr val="lt1"/>
                </a:solidFill>
                <a:latin typeface="Abril Fatface"/>
                <a:ea typeface="Abril Fatface"/>
                <a:cs typeface="Abril Fatface"/>
                <a:sym typeface="Abril Fatface"/>
              </a:defRPr>
            </a:lvl2pPr>
            <a:lvl3pPr lvl="2" algn="ctr" rtl="0">
              <a:buNone/>
              <a:defRPr sz="1300">
                <a:solidFill>
                  <a:schemeClr val="lt1"/>
                </a:solidFill>
                <a:latin typeface="Abril Fatface"/>
                <a:ea typeface="Abril Fatface"/>
                <a:cs typeface="Abril Fatface"/>
                <a:sym typeface="Abril Fatface"/>
              </a:defRPr>
            </a:lvl3pPr>
            <a:lvl4pPr lvl="3" algn="ctr" rtl="0">
              <a:buNone/>
              <a:defRPr sz="1300">
                <a:solidFill>
                  <a:schemeClr val="lt1"/>
                </a:solidFill>
                <a:latin typeface="Abril Fatface"/>
                <a:ea typeface="Abril Fatface"/>
                <a:cs typeface="Abril Fatface"/>
                <a:sym typeface="Abril Fatface"/>
              </a:defRPr>
            </a:lvl4pPr>
            <a:lvl5pPr lvl="4" algn="ctr" rtl="0">
              <a:buNone/>
              <a:defRPr sz="1300">
                <a:solidFill>
                  <a:schemeClr val="lt1"/>
                </a:solidFill>
                <a:latin typeface="Abril Fatface"/>
                <a:ea typeface="Abril Fatface"/>
                <a:cs typeface="Abril Fatface"/>
                <a:sym typeface="Abril Fatface"/>
              </a:defRPr>
            </a:lvl5pPr>
            <a:lvl6pPr lvl="5" algn="ctr" rtl="0">
              <a:buNone/>
              <a:defRPr sz="1300">
                <a:solidFill>
                  <a:schemeClr val="lt1"/>
                </a:solidFill>
                <a:latin typeface="Abril Fatface"/>
                <a:ea typeface="Abril Fatface"/>
                <a:cs typeface="Abril Fatface"/>
                <a:sym typeface="Abril Fatface"/>
              </a:defRPr>
            </a:lvl6pPr>
            <a:lvl7pPr lvl="6" algn="ctr" rtl="0">
              <a:buNone/>
              <a:defRPr sz="1300">
                <a:solidFill>
                  <a:schemeClr val="lt1"/>
                </a:solidFill>
                <a:latin typeface="Abril Fatface"/>
                <a:ea typeface="Abril Fatface"/>
                <a:cs typeface="Abril Fatface"/>
                <a:sym typeface="Abril Fatface"/>
              </a:defRPr>
            </a:lvl7pPr>
            <a:lvl8pPr lvl="7" algn="ctr" rtl="0">
              <a:buNone/>
              <a:defRPr sz="1300">
                <a:solidFill>
                  <a:schemeClr val="lt1"/>
                </a:solidFill>
                <a:latin typeface="Abril Fatface"/>
                <a:ea typeface="Abril Fatface"/>
                <a:cs typeface="Abril Fatface"/>
                <a:sym typeface="Abril Fatface"/>
              </a:defRPr>
            </a:lvl8pPr>
            <a:lvl9pPr lvl="8" algn="ctr" rtl="0">
              <a:buNone/>
              <a:defRPr sz="1300">
                <a:solidFill>
                  <a:schemeClr val="lt1"/>
                </a:solidFill>
                <a:latin typeface="Abril Fatface"/>
                <a:ea typeface="Abril Fatface"/>
                <a:cs typeface="Abril Fatface"/>
                <a:sym typeface="Abril Fatface"/>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7.jpeg"/><Relationship Id="rId11" Type="http://schemas.openxmlformats.org/officeDocument/2006/relationships/chart" Target="../charts/chart6.xml"/><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a:spLocks noGrp="1"/>
          </p:cNvSpPr>
          <p:nvPr>
            <p:ph type="ctrTitle"/>
          </p:nvPr>
        </p:nvSpPr>
        <p:spPr>
          <a:xfrm>
            <a:off x="1162175" y="866100"/>
            <a:ext cx="6819600" cy="341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Why are most Filipinos hungry?</a:t>
            </a:r>
            <a:endParaRPr dirty="0"/>
          </a:p>
        </p:txBody>
      </p:sp>
      <p:pic>
        <p:nvPicPr>
          <p:cNvPr id="3" name="Picture 2">
            <a:extLst>
              <a:ext uri="{FF2B5EF4-FFF2-40B4-BE49-F238E27FC236}">
                <a16:creationId xmlns:a16="http://schemas.microsoft.com/office/drawing/2014/main" id="{D4C41052-6A21-D04F-831C-E86858C215D5}"/>
              </a:ext>
            </a:extLst>
          </p:cNvPr>
          <p:cNvPicPr>
            <a:picLocks noChangeAspect="1"/>
          </p:cNvPicPr>
          <p:nvPr/>
        </p:nvPicPr>
        <p:blipFill>
          <a:blip r:embed="rId3"/>
          <a:stretch>
            <a:fillRect/>
          </a:stretch>
        </p:blipFill>
        <p:spPr>
          <a:xfrm>
            <a:off x="4257962" y="633354"/>
            <a:ext cx="628026" cy="4654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ctrTitle"/>
          </p:nvPr>
        </p:nvSpPr>
        <p:spPr>
          <a:xfrm>
            <a:off x="1162175" y="2014975"/>
            <a:ext cx="6819600" cy="660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Inflation made it worse</a:t>
            </a:r>
            <a:endParaRPr dirty="0"/>
          </a:p>
        </p:txBody>
      </p:sp>
      <p:sp>
        <p:nvSpPr>
          <p:cNvPr id="120" name="Google Shape;120;p17"/>
          <p:cNvSpPr txBox="1"/>
          <p:nvPr/>
        </p:nvSpPr>
        <p:spPr>
          <a:xfrm>
            <a:off x="4162200" y="456125"/>
            <a:ext cx="819600" cy="81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dirty="0">
              <a:solidFill>
                <a:schemeClr val="lt1"/>
              </a:solidFill>
              <a:latin typeface="Abril Fatface"/>
              <a:ea typeface="Abril Fatface"/>
              <a:cs typeface="Abril Fatface"/>
              <a:sym typeface="Abril Fatface"/>
            </a:endParaRPr>
          </a:p>
        </p:txBody>
      </p:sp>
      <p:pic>
        <p:nvPicPr>
          <p:cNvPr id="2" name="Picture 1">
            <a:extLst>
              <a:ext uri="{FF2B5EF4-FFF2-40B4-BE49-F238E27FC236}">
                <a16:creationId xmlns:a16="http://schemas.microsoft.com/office/drawing/2014/main" id="{0FFD0BD8-2319-F342-9B1C-D554E18A7D32}"/>
              </a:ext>
            </a:extLst>
          </p:cNvPr>
          <p:cNvPicPr>
            <a:picLocks noChangeAspect="1"/>
          </p:cNvPicPr>
          <p:nvPr/>
        </p:nvPicPr>
        <p:blipFill>
          <a:blip r:embed="rId3"/>
          <a:stretch>
            <a:fillRect/>
          </a:stretch>
        </p:blipFill>
        <p:spPr>
          <a:xfrm>
            <a:off x="4259567" y="630769"/>
            <a:ext cx="624816" cy="463112"/>
          </a:xfrm>
          <a:prstGeom prst="rect">
            <a:avLst/>
          </a:prstGeom>
        </p:spPr>
      </p:pic>
    </p:spTree>
    <p:extLst>
      <p:ext uri="{BB962C8B-B14F-4D97-AF65-F5344CB8AC3E}">
        <p14:creationId xmlns:p14="http://schemas.microsoft.com/office/powerpoint/2010/main" val="114873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Worst inflation in 14 years</a:t>
            </a:r>
            <a:endParaRPr dirty="0"/>
          </a:p>
        </p:txBody>
      </p:sp>
      <p:sp>
        <p:nvSpPr>
          <p:cNvPr id="175" name="Google Shape;175;p23"/>
          <p:cNvSpPr txBox="1">
            <a:spLocks noGrp="1"/>
          </p:cNvSpPr>
          <p:nvPr>
            <p:ph type="body" idx="1"/>
          </p:nvPr>
        </p:nvSpPr>
        <p:spPr>
          <a:xfrm>
            <a:off x="347300" y="1188900"/>
            <a:ext cx="2333700" cy="2765700"/>
          </a:xfrm>
          <a:prstGeom prst="rect">
            <a:avLst/>
          </a:prstGeom>
        </p:spPr>
        <p:txBody>
          <a:bodyPr spcFirstLastPara="1" wrap="square" lIns="0" tIns="0" rIns="0" bIns="0" anchor="ctr" anchorCtr="0">
            <a:noAutofit/>
          </a:bodyPr>
          <a:lstStyle/>
          <a:p>
            <a:pPr marL="97916" indent="0" defTabSz="407504" fontAlgn="base" hangingPunct="0">
              <a:lnSpc>
                <a:spcPct val="93000"/>
              </a:lnSpc>
              <a:spcBef>
                <a:spcPts val="1316"/>
              </a:spcBef>
              <a:spcAft>
                <a:spcPts val="35"/>
              </a:spcAft>
              <a:buSzPct val="45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800" dirty="0">
                <a:solidFill>
                  <a:schemeClr val="tx1"/>
                </a:solidFill>
              </a:rPr>
              <a:t>February 2023 inflation rate of 8.6%, pushed by 11.1% food inflation</a:t>
            </a:r>
          </a:p>
        </p:txBody>
      </p:sp>
      <p:sp>
        <p:nvSpPr>
          <p:cNvPr id="177" name="Google Shape;177;p23"/>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178" name="Google Shape;178;p23"/>
          <p:cNvSpPr txBox="1">
            <a:spLocks noGrp="1"/>
          </p:cNvSpPr>
          <p:nvPr>
            <p:ph type="body" idx="1"/>
          </p:nvPr>
        </p:nvSpPr>
        <p:spPr>
          <a:xfrm>
            <a:off x="6414400" y="1188900"/>
            <a:ext cx="2333700" cy="2765700"/>
          </a:xfrm>
          <a:prstGeom prst="rect">
            <a:avLst/>
          </a:prstGeom>
        </p:spPr>
        <p:txBody>
          <a:bodyPr spcFirstLastPara="1" wrap="square" lIns="0" tIns="0" rIns="0" bIns="0" anchor="ctr" anchorCtr="0">
            <a:noAutofit/>
          </a:bodyPr>
          <a:lstStyle/>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600" dirty="0">
                <a:solidFill>
                  <a:schemeClr val="tx1"/>
                </a:solidFill>
              </a:rPr>
              <a:t>Sugar, vegetables, corn, bread, cooking oil, and the golden onion</a:t>
            </a:r>
          </a:p>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600" dirty="0">
                <a:solidFill>
                  <a:schemeClr val="tx1"/>
                </a:solidFill>
              </a:rPr>
              <a:t>Transportation, oil, water, gas, electricity, and housing expenses</a:t>
            </a:r>
          </a:p>
          <a:p>
            <a:pPr marL="0" lvl="0" indent="0" algn="l" rtl="0">
              <a:spcBef>
                <a:spcPts val="0"/>
              </a:spcBef>
              <a:spcAft>
                <a:spcPts val="800"/>
              </a:spcAft>
              <a:buNone/>
            </a:pPr>
            <a:endParaRPr sz="1700" dirty="0">
              <a:solidFill>
                <a:schemeClr val="tx1"/>
              </a:solidFill>
            </a:endParaRPr>
          </a:p>
        </p:txBody>
      </p:sp>
      <p:pic>
        <p:nvPicPr>
          <p:cNvPr id="7" name="Picture 3">
            <a:extLst>
              <a:ext uri="{FF2B5EF4-FFF2-40B4-BE49-F238E27FC236}">
                <a16:creationId xmlns:a16="http://schemas.microsoft.com/office/drawing/2014/main" id="{315C277C-3D81-1947-B1AA-980693B2D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600" y="1429149"/>
            <a:ext cx="3424200" cy="22852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2E2ED17A-ECC7-2B42-8FEC-5216FB9437B7}"/>
              </a:ext>
            </a:extLst>
          </p:cNvPr>
          <p:cNvPicPr>
            <a:picLocks noChangeAspect="1"/>
          </p:cNvPicPr>
          <p:nvPr/>
        </p:nvPicPr>
        <p:blipFill>
          <a:blip r:embed="rId4"/>
          <a:stretch>
            <a:fillRect/>
          </a:stretch>
        </p:blipFill>
        <p:spPr>
          <a:xfrm>
            <a:off x="-73" y="4631192"/>
            <a:ext cx="691189" cy="51230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72081-352B-594D-B4E9-FC3FFCCCFD3A}"/>
              </a:ext>
            </a:extLst>
          </p:cNvPr>
          <p:cNvSpPr>
            <a:spLocks noGrp="1"/>
          </p:cNvSpPr>
          <p:nvPr>
            <p:ph type="body" idx="1"/>
          </p:nvPr>
        </p:nvSpPr>
        <p:spPr>
          <a:xfrm>
            <a:off x="419133" y="4025300"/>
            <a:ext cx="8305733" cy="306900"/>
          </a:xfrm>
        </p:spPr>
        <p:txBody>
          <a:bodyPr/>
          <a:lstStyle/>
          <a:p>
            <a:r>
              <a:rPr lang="en-US" dirty="0"/>
              <a:t>52% of family expenses go to food; higher percentage for poorest 50% of families</a:t>
            </a:r>
          </a:p>
        </p:txBody>
      </p:sp>
      <p:sp>
        <p:nvSpPr>
          <p:cNvPr id="3" name="Slide Number Placeholder 2">
            <a:extLst>
              <a:ext uri="{FF2B5EF4-FFF2-40B4-BE49-F238E27FC236}">
                <a16:creationId xmlns:a16="http://schemas.microsoft.com/office/drawing/2014/main" id="{2C83D5F0-ABF9-C448-B526-B28AEC43E6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12</a:t>
            </a:fld>
            <a:endParaRPr lang="en"/>
          </a:p>
        </p:txBody>
      </p:sp>
      <p:pic>
        <p:nvPicPr>
          <p:cNvPr id="4" name="Picture 3">
            <a:extLst>
              <a:ext uri="{FF2B5EF4-FFF2-40B4-BE49-F238E27FC236}">
                <a16:creationId xmlns:a16="http://schemas.microsoft.com/office/drawing/2014/main" id="{595BC526-F1BE-DB43-8F90-D39707767C85}"/>
              </a:ext>
            </a:extLst>
          </p:cNvPr>
          <p:cNvPicPr>
            <a:picLocks noChangeAspect="1"/>
          </p:cNvPicPr>
          <p:nvPr/>
        </p:nvPicPr>
        <p:blipFill>
          <a:blip r:embed="rId2"/>
          <a:stretch>
            <a:fillRect/>
          </a:stretch>
        </p:blipFill>
        <p:spPr>
          <a:xfrm>
            <a:off x="341745" y="0"/>
            <a:ext cx="8383121" cy="4026036"/>
          </a:xfrm>
          <a:prstGeom prst="rect">
            <a:avLst/>
          </a:prstGeom>
        </p:spPr>
      </p:pic>
    </p:spTree>
    <p:extLst>
      <p:ext uri="{BB962C8B-B14F-4D97-AF65-F5344CB8AC3E}">
        <p14:creationId xmlns:p14="http://schemas.microsoft.com/office/powerpoint/2010/main" val="370429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Historic decline in the real value of wages</a:t>
            </a:r>
            <a:endParaRPr dirty="0"/>
          </a:p>
        </p:txBody>
      </p:sp>
      <p:sp>
        <p:nvSpPr>
          <p:cNvPr id="175" name="Google Shape;175;p23"/>
          <p:cNvSpPr txBox="1">
            <a:spLocks noGrp="1"/>
          </p:cNvSpPr>
          <p:nvPr>
            <p:ph type="body" idx="1"/>
          </p:nvPr>
        </p:nvSpPr>
        <p:spPr>
          <a:xfrm>
            <a:off x="328828" y="1188900"/>
            <a:ext cx="2333700" cy="2765700"/>
          </a:xfrm>
          <a:prstGeom prst="rect">
            <a:avLst/>
          </a:prstGeom>
        </p:spPr>
        <p:txBody>
          <a:bodyPr spcFirstLastPara="1" wrap="square" lIns="0" tIns="0" rIns="0" bIns="0" anchor="ctr" anchorCtr="0">
            <a:noAutofit/>
          </a:bodyPr>
          <a:lstStyle/>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600" dirty="0">
                <a:solidFill>
                  <a:schemeClr val="tx1"/>
                </a:solidFill>
              </a:rPr>
              <a:t>The real value of the minimum wage of Php570 in NCR declined for the first time in history under Duterte’s time, from Php538 in June 2016 to Php508 in June 2022, then further to Php482 during the first 7 months of Marcos Jr. </a:t>
            </a:r>
          </a:p>
        </p:txBody>
      </p:sp>
      <p:sp>
        <p:nvSpPr>
          <p:cNvPr id="177" name="Google Shape;177;p23"/>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178" name="Google Shape;178;p23"/>
          <p:cNvSpPr txBox="1">
            <a:spLocks noGrp="1"/>
          </p:cNvSpPr>
          <p:nvPr>
            <p:ph type="body" idx="1"/>
          </p:nvPr>
        </p:nvSpPr>
        <p:spPr>
          <a:xfrm>
            <a:off x="6488288" y="1188900"/>
            <a:ext cx="2333700" cy="2765700"/>
          </a:xfrm>
          <a:prstGeom prst="rect">
            <a:avLst/>
          </a:prstGeom>
        </p:spPr>
        <p:txBody>
          <a:bodyPr spcFirstLastPara="1" wrap="square" lIns="0" tIns="0" rIns="0" bIns="0" anchor="ctr" anchorCtr="0">
            <a:noAutofit/>
          </a:bodyPr>
          <a:lstStyle/>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600" dirty="0">
                <a:solidFill>
                  <a:schemeClr val="tx1"/>
                </a:solidFill>
              </a:rPr>
              <a:t>This only means that wage increases had been infrequent and too small to cope with inflation. </a:t>
            </a:r>
          </a:p>
          <a:p>
            <a:pPr marL="0" lvl="0" indent="0" algn="l" rtl="0">
              <a:spcBef>
                <a:spcPts val="0"/>
              </a:spcBef>
              <a:spcAft>
                <a:spcPts val="800"/>
              </a:spcAft>
              <a:buNone/>
            </a:pPr>
            <a:endParaRPr sz="1700" dirty="0">
              <a:solidFill>
                <a:schemeClr val="tx1"/>
              </a:solidFill>
            </a:endParaRPr>
          </a:p>
        </p:txBody>
      </p:sp>
      <p:pic>
        <p:nvPicPr>
          <p:cNvPr id="8" name="Picture 4">
            <a:extLst>
              <a:ext uri="{FF2B5EF4-FFF2-40B4-BE49-F238E27FC236}">
                <a16:creationId xmlns:a16="http://schemas.microsoft.com/office/drawing/2014/main" id="{290A4BDB-CA34-694C-8B2A-420F5D139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6415" y="1388111"/>
            <a:ext cx="3751070" cy="2367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86A412FE-B388-BE45-B372-0016B0C94D0C}"/>
              </a:ext>
            </a:extLst>
          </p:cNvPr>
          <p:cNvPicPr>
            <a:picLocks noChangeAspect="1"/>
          </p:cNvPicPr>
          <p:nvPr/>
        </p:nvPicPr>
        <p:blipFill>
          <a:blip r:embed="rId4"/>
          <a:stretch>
            <a:fillRect/>
          </a:stretch>
        </p:blipFill>
        <p:spPr>
          <a:xfrm>
            <a:off x="0" y="4702173"/>
            <a:ext cx="595423" cy="441326"/>
          </a:xfrm>
          <a:prstGeom prst="rect">
            <a:avLst/>
          </a:prstGeom>
        </p:spPr>
      </p:pic>
    </p:spTree>
    <p:extLst>
      <p:ext uri="{BB962C8B-B14F-4D97-AF65-F5344CB8AC3E}">
        <p14:creationId xmlns:p14="http://schemas.microsoft.com/office/powerpoint/2010/main" val="297837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body" idx="1"/>
          </p:nvPr>
        </p:nvSpPr>
        <p:spPr>
          <a:xfrm>
            <a:off x="797442" y="2175668"/>
            <a:ext cx="4422658" cy="749632"/>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400" b="1" dirty="0"/>
              <a:t>68.6% (75.2M) Filipinos cannot afford a healthy diet</a:t>
            </a:r>
            <a:endParaRPr sz="2400" dirty="0"/>
          </a:p>
        </p:txBody>
      </p:sp>
      <p:pic>
        <p:nvPicPr>
          <p:cNvPr id="2" name="Picture 1">
            <a:extLst>
              <a:ext uri="{FF2B5EF4-FFF2-40B4-BE49-F238E27FC236}">
                <a16:creationId xmlns:a16="http://schemas.microsoft.com/office/drawing/2014/main" id="{189CEF6A-96B8-7149-AA45-A626ACAE3E57}"/>
              </a:ext>
            </a:extLst>
          </p:cNvPr>
          <p:cNvPicPr>
            <a:picLocks noChangeAspect="1"/>
          </p:cNvPicPr>
          <p:nvPr/>
        </p:nvPicPr>
        <p:blipFill>
          <a:blip r:embed="rId3"/>
          <a:stretch>
            <a:fillRect/>
          </a:stretch>
        </p:blipFill>
        <p:spPr>
          <a:xfrm>
            <a:off x="5890404" y="0"/>
            <a:ext cx="3253596" cy="5143500"/>
          </a:xfrm>
          <a:prstGeom prst="rect">
            <a:avLst/>
          </a:prstGeom>
        </p:spPr>
      </p:pic>
      <p:sp>
        <p:nvSpPr>
          <p:cNvPr id="160" name="Google Shape;160;p21"/>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359719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ctrTitle"/>
          </p:nvPr>
        </p:nvSpPr>
        <p:spPr>
          <a:xfrm>
            <a:off x="1162175" y="2014975"/>
            <a:ext cx="6819600" cy="660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Neoliberalism has made most of us hungry</a:t>
            </a:r>
            <a:endParaRPr dirty="0"/>
          </a:p>
        </p:txBody>
      </p:sp>
      <p:sp>
        <p:nvSpPr>
          <p:cNvPr id="120" name="Google Shape;120;p17"/>
          <p:cNvSpPr txBox="1"/>
          <p:nvPr/>
        </p:nvSpPr>
        <p:spPr>
          <a:xfrm>
            <a:off x="4162200" y="456125"/>
            <a:ext cx="819600" cy="81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dirty="0">
              <a:solidFill>
                <a:schemeClr val="lt1"/>
              </a:solidFill>
              <a:latin typeface="Abril Fatface"/>
              <a:ea typeface="Abril Fatface"/>
              <a:cs typeface="Abril Fatface"/>
              <a:sym typeface="Abril Fatface"/>
            </a:endParaRPr>
          </a:p>
        </p:txBody>
      </p:sp>
      <p:pic>
        <p:nvPicPr>
          <p:cNvPr id="2" name="Picture 1">
            <a:extLst>
              <a:ext uri="{FF2B5EF4-FFF2-40B4-BE49-F238E27FC236}">
                <a16:creationId xmlns:a16="http://schemas.microsoft.com/office/drawing/2014/main" id="{CAAE579C-2550-104B-816B-A2BC620B697F}"/>
              </a:ext>
            </a:extLst>
          </p:cNvPr>
          <p:cNvPicPr>
            <a:picLocks noChangeAspect="1"/>
          </p:cNvPicPr>
          <p:nvPr/>
        </p:nvPicPr>
        <p:blipFill>
          <a:blip r:embed="rId3"/>
          <a:stretch>
            <a:fillRect/>
          </a:stretch>
        </p:blipFill>
        <p:spPr>
          <a:xfrm>
            <a:off x="4283109" y="648219"/>
            <a:ext cx="577731" cy="428212"/>
          </a:xfrm>
          <a:prstGeom prst="rect">
            <a:avLst/>
          </a:prstGeom>
        </p:spPr>
      </p:pic>
    </p:spTree>
    <p:extLst>
      <p:ext uri="{BB962C8B-B14F-4D97-AF65-F5344CB8AC3E}">
        <p14:creationId xmlns:p14="http://schemas.microsoft.com/office/powerpoint/2010/main" val="289038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24D7EF-3586-EC44-81AB-BDC2275F3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516"/>
            <a:ext cx="9144000" cy="4836734"/>
          </a:xfrm>
          <a:prstGeom prst="rect">
            <a:avLst/>
          </a:prstGeom>
        </p:spPr>
      </p:pic>
      <p:sp>
        <p:nvSpPr>
          <p:cNvPr id="5" name="TextBox 4">
            <a:extLst>
              <a:ext uri="{FF2B5EF4-FFF2-40B4-BE49-F238E27FC236}">
                <a16:creationId xmlns:a16="http://schemas.microsoft.com/office/drawing/2014/main" id="{B5760DD3-74A9-D64A-A05A-CE2949E1B9AD}"/>
              </a:ext>
            </a:extLst>
          </p:cNvPr>
          <p:cNvSpPr txBox="1"/>
          <p:nvPr/>
        </p:nvSpPr>
        <p:spPr>
          <a:xfrm>
            <a:off x="0" y="15351"/>
            <a:ext cx="9144000" cy="323165"/>
          </a:xfrm>
          <a:prstGeom prst="rect">
            <a:avLst/>
          </a:prstGeom>
          <a:solidFill>
            <a:schemeClr val="bg1"/>
          </a:solidFill>
        </p:spPr>
        <p:txBody>
          <a:bodyPr wrap="square" rtlCol="0">
            <a:spAutoFit/>
          </a:bodyPr>
          <a:lstStyle/>
          <a:p>
            <a:pPr algn="ctr"/>
            <a:r>
              <a:rPr lang="en-PH" sz="1500" b="1" dirty="0">
                <a:solidFill>
                  <a:srgbClr val="FF0000"/>
                </a:solidFill>
              </a:rPr>
              <a:t>The structural roots of hunger: PH economic foundations at their weakest in 70+ years</a:t>
            </a:r>
          </a:p>
        </p:txBody>
      </p:sp>
    </p:spTree>
    <p:extLst>
      <p:ext uri="{BB962C8B-B14F-4D97-AF65-F5344CB8AC3E}">
        <p14:creationId xmlns:p14="http://schemas.microsoft.com/office/powerpoint/2010/main" val="810504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D5A3C1E-F755-4597-8448-2B187D7CD732}"/>
              </a:ext>
            </a:extLst>
          </p:cNvPr>
          <p:cNvGraphicFramePr>
            <a:graphicFrameLocks/>
          </p:cNvGraphicFramePr>
          <p:nvPr/>
        </p:nvGraphicFramePr>
        <p:xfrm>
          <a:off x="0" y="590550"/>
          <a:ext cx="4572000" cy="4343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BEA626FB-D9B7-4102-9F8A-7E34CFFBA01B}"/>
              </a:ext>
            </a:extLst>
          </p:cNvPr>
          <p:cNvGraphicFramePr>
            <a:graphicFrameLocks/>
          </p:cNvGraphicFramePr>
          <p:nvPr/>
        </p:nvGraphicFramePr>
        <p:xfrm>
          <a:off x="4572000" y="590550"/>
          <a:ext cx="4572000" cy="4343400"/>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Arrow Connector 6">
            <a:extLst>
              <a:ext uri="{FF2B5EF4-FFF2-40B4-BE49-F238E27FC236}">
                <a16:creationId xmlns:a16="http://schemas.microsoft.com/office/drawing/2014/main" id="{10527003-45F4-4BE3-8881-029C1BBD1B9E}"/>
              </a:ext>
            </a:extLst>
          </p:cNvPr>
          <p:cNvCxnSpPr>
            <a:cxnSpLocks/>
          </p:cNvCxnSpPr>
          <p:nvPr/>
        </p:nvCxnSpPr>
        <p:spPr>
          <a:xfrm flipV="1">
            <a:off x="1295401" y="2571750"/>
            <a:ext cx="2819401" cy="1752600"/>
          </a:xfrm>
          <a:prstGeom prst="straightConnector1">
            <a:avLst/>
          </a:prstGeom>
          <a:ln w="1778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B486690-43F2-4915-8667-6805D5263552}"/>
              </a:ext>
            </a:extLst>
          </p:cNvPr>
          <p:cNvCxnSpPr>
            <a:cxnSpLocks/>
          </p:cNvCxnSpPr>
          <p:nvPr/>
        </p:nvCxnSpPr>
        <p:spPr>
          <a:xfrm flipV="1">
            <a:off x="5943600" y="2571750"/>
            <a:ext cx="2819400" cy="1752600"/>
          </a:xfrm>
          <a:prstGeom prst="straightConnector1">
            <a:avLst/>
          </a:prstGeom>
          <a:ln w="1778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5AE0764-30DA-45E5-A57A-3C69112F7182}"/>
              </a:ext>
            </a:extLst>
          </p:cNvPr>
          <p:cNvSpPr txBox="1"/>
          <p:nvPr/>
        </p:nvSpPr>
        <p:spPr>
          <a:xfrm>
            <a:off x="-12699" y="4933951"/>
            <a:ext cx="1768367" cy="230832"/>
          </a:xfrm>
          <a:prstGeom prst="rect">
            <a:avLst/>
          </a:prstGeom>
          <a:noFill/>
        </p:spPr>
        <p:txBody>
          <a:bodyPr wrap="square" rtlCol="0">
            <a:spAutoFit/>
          </a:bodyPr>
          <a:lstStyle/>
          <a:p>
            <a:r>
              <a:rPr lang="en-PH" sz="900" i="1" dirty="0">
                <a:solidFill>
                  <a:schemeClr val="tx1">
                    <a:lumMod val="50000"/>
                    <a:lumOff val="50000"/>
                  </a:schemeClr>
                </a:solidFill>
              </a:rPr>
              <a:t>Source: UNCTAD</a:t>
            </a:r>
          </a:p>
        </p:txBody>
      </p:sp>
      <p:sp>
        <p:nvSpPr>
          <p:cNvPr id="10" name="TextBox 9">
            <a:extLst>
              <a:ext uri="{FF2B5EF4-FFF2-40B4-BE49-F238E27FC236}">
                <a16:creationId xmlns:a16="http://schemas.microsoft.com/office/drawing/2014/main" id="{9152AC81-7EA9-F2E8-A9A4-FEDC4C319681}"/>
              </a:ext>
            </a:extLst>
          </p:cNvPr>
          <p:cNvSpPr txBox="1"/>
          <p:nvPr/>
        </p:nvSpPr>
        <p:spPr>
          <a:xfrm>
            <a:off x="0" y="57150"/>
            <a:ext cx="9144000" cy="323165"/>
          </a:xfrm>
          <a:prstGeom prst="rect">
            <a:avLst/>
          </a:prstGeom>
          <a:noFill/>
        </p:spPr>
        <p:txBody>
          <a:bodyPr wrap="square" rtlCol="0">
            <a:spAutoFit/>
          </a:bodyPr>
          <a:lstStyle/>
          <a:p>
            <a:pPr algn="ctr"/>
            <a:r>
              <a:rPr lang="en-US" sz="1500" b="1" dirty="0">
                <a:solidFill>
                  <a:srgbClr val="FF0000"/>
                </a:solidFill>
              </a:rPr>
              <a:t>Opening up economy to takeover by foreign capital (soaring foreign direct investment)</a:t>
            </a:r>
          </a:p>
        </p:txBody>
      </p:sp>
    </p:spTree>
    <p:extLst>
      <p:ext uri="{BB962C8B-B14F-4D97-AF65-F5344CB8AC3E}">
        <p14:creationId xmlns:p14="http://schemas.microsoft.com/office/powerpoint/2010/main" val="132659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DCEC2AD-3304-454E-AD76-716D0D17223F}"/>
              </a:ext>
            </a:extLst>
          </p:cNvPr>
          <p:cNvGraphicFramePr>
            <a:graphicFrameLocks/>
          </p:cNvGraphicFramePr>
          <p:nvPr/>
        </p:nvGraphicFramePr>
        <p:xfrm>
          <a:off x="35169" y="-15142"/>
          <a:ext cx="4536831" cy="2586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49AA098-A951-40CA-A637-CD472F4C5948}"/>
              </a:ext>
            </a:extLst>
          </p:cNvPr>
          <p:cNvGraphicFramePr>
            <a:graphicFrameLocks/>
          </p:cNvGraphicFramePr>
          <p:nvPr/>
        </p:nvGraphicFramePr>
        <p:xfrm>
          <a:off x="35169" y="2590800"/>
          <a:ext cx="4536831" cy="257175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1BF44B85-D762-04C3-AD49-A1C972DFEF3D}"/>
              </a:ext>
            </a:extLst>
          </p:cNvPr>
          <p:cNvSpPr txBox="1"/>
          <p:nvPr/>
        </p:nvSpPr>
        <p:spPr>
          <a:xfrm>
            <a:off x="4607168" y="145382"/>
            <a:ext cx="4536831"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500" b="1" dirty="0">
                <a:solidFill>
                  <a:srgbClr val="FF0000"/>
                </a:solidFill>
              </a:rPr>
              <a:t>Falling priority for agriculture in budget</a:t>
            </a:r>
          </a:p>
          <a:p>
            <a:pPr algn="ctr"/>
            <a:r>
              <a:rPr lang="en-PH" sz="1500" b="1" dirty="0">
                <a:solidFill>
                  <a:srgbClr val="FF0000"/>
                </a:solidFill>
              </a:rPr>
              <a:t>Falling agriculture in GDP, rising food prices</a:t>
            </a:r>
          </a:p>
        </p:txBody>
      </p:sp>
      <p:graphicFrame>
        <p:nvGraphicFramePr>
          <p:cNvPr id="6" name="Table 6">
            <a:extLst>
              <a:ext uri="{FF2B5EF4-FFF2-40B4-BE49-F238E27FC236}">
                <a16:creationId xmlns:a16="http://schemas.microsoft.com/office/drawing/2014/main" id="{0B47E7F4-6B4B-5878-4008-305C49E0359F}"/>
              </a:ext>
            </a:extLst>
          </p:cNvPr>
          <p:cNvGraphicFramePr>
            <a:graphicFrameLocks noGrp="1"/>
          </p:cNvGraphicFramePr>
          <p:nvPr/>
        </p:nvGraphicFramePr>
        <p:xfrm>
          <a:off x="5008683" y="971550"/>
          <a:ext cx="3733800" cy="3894876"/>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13237511"/>
                    </a:ext>
                  </a:extLst>
                </a:gridCol>
                <a:gridCol w="876300">
                  <a:extLst>
                    <a:ext uri="{9D8B030D-6E8A-4147-A177-3AD203B41FA5}">
                      <a16:colId xmlns:a16="http://schemas.microsoft.com/office/drawing/2014/main" val="1081030512"/>
                    </a:ext>
                  </a:extLst>
                </a:gridCol>
                <a:gridCol w="876300">
                  <a:extLst>
                    <a:ext uri="{9D8B030D-6E8A-4147-A177-3AD203B41FA5}">
                      <a16:colId xmlns:a16="http://schemas.microsoft.com/office/drawing/2014/main" val="3531220816"/>
                    </a:ext>
                  </a:extLst>
                </a:gridCol>
              </a:tblGrid>
              <a:tr h="248373">
                <a:tc>
                  <a:txBody>
                    <a:bodyPr/>
                    <a:lstStyle/>
                    <a:p>
                      <a:pPr algn="ctr">
                        <a:lnSpc>
                          <a:spcPts val="1200"/>
                        </a:lnSpc>
                      </a:pPr>
                      <a:endParaRPr lang="en-PH" sz="1200" dirty="0">
                        <a:latin typeface="+mj-lt"/>
                      </a:endParaRPr>
                    </a:p>
                  </a:txBody>
                  <a:tcPr anchor="ctr"/>
                </a:tc>
                <a:tc>
                  <a:txBody>
                    <a:bodyPr/>
                    <a:lstStyle/>
                    <a:p>
                      <a:pPr algn="ctr">
                        <a:lnSpc>
                          <a:spcPts val="1200"/>
                        </a:lnSpc>
                      </a:pPr>
                      <a:r>
                        <a:rPr lang="en-PH" sz="1200" dirty="0">
                          <a:latin typeface="+mj-lt"/>
                        </a:rPr>
                        <a:t>June 30, 2016</a:t>
                      </a:r>
                    </a:p>
                  </a:txBody>
                  <a:tcPr anchor="ctr"/>
                </a:tc>
                <a:tc>
                  <a:txBody>
                    <a:bodyPr/>
                    <a:lstStyle/>
                    <a:p>
                      <a:pPr algn="ctr">
                        <a:lnSpc>
                          <a:spcPts val="1200"/>
                        </a:lnSpc>
                      </a:pPr>
                      <a:r>
                        <a:rPr lang="en-PH" sz="1200" dirty="0">
                          <a:latin typeface="+mj-lt"/>
                        </a:rPr>
                        <a:t>May 2022 (Second phase)</a:t>
                      </a:r>
                    </a:p>
                  </a:txBody>
                  <a:tcPr anchor="ctr"/>
                </a:tc>
                <a:extLst>
                  <a:ext uri="{0D108BD9-81ED-4DB2-BD59-A6C34878D82A}">
                    <a16:rowId xmlns:a16="http://schemas.microsoft.com/office/drawing/2014/main" val="2729665887"/>
                  </a:ext>
                </a:extLst>
              </a:tr>
              <a:tr h="248373">
                <a:tc>
                  <a:txBody>
                    <a:bodyPr/>
                    <a:lstStyle/>
                    <a:p>
                      <a:pPr marL="60325" indent="0" algn="l" rtl="0" fontAlgn="ctr"/>
                      <a:r>
                        <a:rPr lang="en-PH" sz="1200" b="1" i="0" u="none" strike="noStrike" dirty="0">
                          <a:solidFill>
                            <a:srgbClr val="000000"/>
                          </a:solidFill>
                          <a:effectLst/>
                          <a:latin typeface="+mj-lt"/>
                        </a:rPr>
                        <a:t>Rice - special</a:t>
                      </a:r>
                    </a:p>
                  </a:txBody>
                  <a:tcPr marL="0" marR="0" marT="0" marB="0" anchor="ctr"/>
                </a:tc>
                <a:tc>
                  <a:txBody>
                    <a:bodyPr/>
                    <a:lstStyle/>
                    <a:p>
                      <a:pPr algn="ctr" fontAlgn="ctr"/>
                      <a:r>
                        <a:rPr lang="en-PH" sz="1200" b="0" i="0" u="none" strike="noStrike">
                          <a:solidFill>
                            <a:srgbClr val="000000"/>
                          </a:solidFill>
                          <a:effectLst/>
                          <a:latin typeface="+mj-lt"/>
                        </a:rPr>
                        <a:t>50</a:t>
                      </a:r>
                    </a:p>
                  </a:txBody>
                  <a:tcPr marL="0" marR="0" marT="0" marB="0" anchor="ctr"/>
                </a:tc>
                <a:tc>
                  <a:txBody>
                    <a:bodyPr/>
                    <a:lstStyle/>
                    <a:p>
                      <a:pPr algn="ctr" fontAlgn="b"/>
                      <a:r>
                        <a:rPr lang="en-PH" sz="1200" b="0" i="0" u="none" strike="noStrike">
                          <a:solidFill>
                            <a:srgbClr val="000000"/>
                          </a:solidFill>
                          <a:effectLst/>
                          <a:latin typeface="+mj-lt"/>
                        </a:rPr>
                        <a:t>53</a:t>
                      </a:r>
                    </a:p>
                  </a:txBody>
                  <a:tcPr marL="0" marR="0" marT="0" marB="0" anchor="ctr"/>
                </a:tc>
                <a:extLst>
                  <a:ext uri="{0D108BD9-81ED-4DB2-BD59-A6C34878D82A}">
                    <a16:rowId xmlns:a16="http://schemas.microsoft.com/office/drawing/2014/main" val="2580874543"/>
                  </a:ext>
                </a:extLst>
              </a:tr>
              <a:tr h="248373">
                <a:tc>
                  <a:txBody>
                    <a:bodyPr/>
                    <a:lstStyle/>
                    <a:p>
                      <a:pPr marL="60325" indent="0" algn="l" rtl="0" fontAlgn="ctr"/>
                      <a:r>
                        <a:rPr lang="en-PH" sz="1200" b="1" i="0" u="none" strike="noStrike" dirty="0">
                          <a:solidFill>
                            <a:srgbClr val="000000"/>
                          </a:solidFill>
                          <a:effectLst/>
                          <a:latin typeface="+mj-lt"/>
                        </a:rPr>
                        <a:t>Rice - well-milled</a:t>
                      </a:r>
                    </a:p>
                  </a:txBody>
                  <a:tcPr marL="0" marR="0" marT="0" marB="0" anchor="ctr"/>
                </a:tc>
                <a:tc>
                  <a:txBody>
                    <a:bodyPr/>
                    <a:lstStyle/>
                    <a:p>
                      <a:pPr algn="ctr" fontAlgn="ctr"/>
                      <a:r>
                        <a:rPr lang="en-PH" sz="1200" b="0" i="0" u="none" strike="noStrike" dirty="0">
                          <a:solidFill>
                            <a:srgbClr val="000000"/>
                          </a:solidFill>
                          <a:effectLst/>
                          <a:latin typeface="+mj-lt"/>
                        </a:rPr>
                        <a:t>40</a:t>
                      </a:r>
                    </a:p>
                  </a:txBody>
                  <a:tcPr marL="0" marR="0" marT="0" marB="0" anchor="ctr"/>
                </a:tc>
                <a:tc>
                  <a:txBody>
                    <a:bodyPr/>
                    <a:lstStyle/>
                    <a:p>
                      <a:pPr algn="ctr" fontAlgn="b"/>
                      <a:r>
                        <a:rPr lang="en-PH" sz="1200" b="0" i="0" u="none" strike="noStrike" dirty="0">
                          <a:solidFill>
                            <a:srgbClr val="000000"/>
                          </a:solidFill>
                          <a:effectLst/>
                          <a:latin typeface="+mj-lt"/>
                        </a:rPr>
                        <a:t>43</a:t>
                      </a:r>
                    </a:p>
                  </a:txBody>
                  <a:tcPr marL="0" marR="0" marT="0" marB="0" anchor="ctr"/>
                </a:tc>
                <a:extLst>
                  <a:ext uri="{0D108BD9-81ED-4DB2-BD59-A6C34878D82A}">
                    <a16:rowId xmlns:a16="http://schemas.microsoft.com/office/drawing/2014/main" val="1042671557"/>
                  </a:ext>
                </a:extLst>
              </a:tr>
              <a:tr h="248373">
                <a:tc>
                  <a:txBody>
                    <a:bodyPr/>
                    <a:lstStyle/>
                    <a:p>
                      <a:pPr marL="60325" indent="0" algn="l" fontAlgn="b"/>
                      <a:r>
                        <a:rPr lang="en-PH" sz="1200" b="1" i="0" u="none" strike="noStrike" dirty="0">
                          <a:solidFill>
                            <a:srgbClr val="000000"/>
                          </a:solidFill>
                          <a:effectLst/>
                          <a:latin typeface="+mj-lt"/>
                        </a:rPr>
                        <a:t>Pork (lean meat/</a:t>
                      </a:r>
                      <a:r>
                        <a:rPr lang="en-PH" sz="1200" b="1" i="0" u="none" strike="noStrike" dirty="0" err="1">
                          <a:solidFill>
                            <a:srgbClr val="000000"/>
                          </a:solidFill>
                          <a:effectLst/>
                          <a:latin typeface="+mj-lt"/>
                        </a:rPr>
                        <a:t>kasim</a:t>
                      </a:r>
                      <a:r>
                        <a:rPr lang="en-PH" sz="1200" b="1" i="0" u="none" strike="noStrike" dirty="0">
                          <a:solidFill>
                            <a:srgbClr val="000000"/>
                          </a:solidFill>
                          <a:effectLst/>
                          <a:latin typeface="+mj-lt"/>
                        </a:rPr>
                        <a:t>)</a:t>
                      </a:r>
                    </a:p>
                  </a:txBody>
                  <a:tcPr marL="0" marR="0" marT="0" marB="0" anchor="b"/>
                </a:tc>
                <a:tc>
                  <a:txBody>
                    <a:bodyPr/>
                    <a:lstStyle/>
                    <a:p>
                      <a:pPr algn="ctr" fontAlgn="ctr"/>
                      <a:r>
                        <a:rPr lang="en-PH" sz="1200" b="0" i="0" u="none" strike="noStrike" dirty="0">
                          <a:solidFill>
                            <a:srgbClr val="000000"/>
                          </a:solidFill>
                          <a:effectLst/>
                          <a:latin typeface="+mj-lt"/>
                        </a:rPr>
                        <a:t>180</a:t>
                      </a:r>
                    </a:p>
                  </a:txBody>
                  <a:tcPr marL="0" marR="0" marT="0" marB="0" anchor="ctr"/>
                </a:tc>
                <a:tc>
                  <a:txBody>
                    <a:bodyPr/>
                    <a:lstStyle/>
                    <a:p>
                      <a:pPr algn="ctr" fontAlgn="b"/>
                      <a:r>
                        <a:rPr lang="en-PH" sz="1200" b="0" i="0" u="none" strike="noStrike">
                          <a:solidFill>
                            <a:srgbClr val="000000"/>
                          </a:solidFill>
                          <a:effectLst/>
                          <a:latin typeface="+mj-lt"/>
                        </a:rPr>
                        <a:t>326</a:t>
                      </a:r>
                    </a:p>
                  </a:txBody>
                  <a:tcPr marL="0" marR="0" marT="0" marB="0" anchor="ctr"/>
                </a:tc>
                <a:extLst>
                  <a:ext uri="{0D108BD9-81ED-4DB2-BD59-A6C34878D82A}">
                    <a16:rowId xmlns:a16="http://schemas.microsoft.com/office/drawing/2014/main" val="3941416295"/>
                  </a:ext>
                </a:extLst>
              </a:tr>
              <a:tr h="248373">
                <a:tc>
                  <a:txBody>
                    <a:bodyPr/>
                    <a:lstStyle/>
                    <a:p>
                      <a:pPr marL="60325" indent="0" algn="l" fontAlgn="b"/>
                      <a:r>
                        <a:rPr lang="en-PH" sz="1200" b="1" i="0" u="none" strike="noStrike" dirty="0">
                          <a:solidFill>
                            <a:srgbClr val="000000"/>
                          </a:solidFill>
                          <a:effectLst/>
                          <a:latin typeface="+mj-lt"/>
                        </a:rPr>
                        <a:t>Dressed chicken</a:t>
                      </a:r>
                    </a:p>
                  </a:txBody>
                  <a:tcPr marL="0" marR="0" marT="0" marB="0" anchor="b"/>
                </a:tc>
                <a:tc>
                  <a:txBody>
                    <a:bodyPr/>
                    <a:lstStyle/>
                    <a:p>
                      <a:pPr algn="ctr" fontAlgn="ctr"/>
                      <a:r>
                        <a:rPr lang="en-PH" sz="1200" b="0" i="0" u="none" strike="noStrike" dirty="0">
                          <a:solidFill>
                            <a:srgbClr val="000000"/>
                          </a:solidFill>
                          <a:effectLst/>
                          <a:latin typeface="+mj-lt"/>
                        </a:rPr>
                        <a:t>140</a:t>
                      </a:r>
                    </a:p>
                  </a:txBody>
                  <a:tcPr marL="0" marR="0" marT="0" marB="0" anchor="ctr"/>
                </a:tc>
                <a:tc>
                  <a:txBody>
                    <a:bodyPr/>
                    <a:lstStyle/>
                    <a:p>
                      <a:pPr algn="ctr" fontAlgn="b"/>
                      <a:r>
                        <a:rPr lang="en-PH" sz="1200" b="0" i="0" u="none" strike="noStrike" dirty="0">
                          <a:solidFill>
                            <a:srgbClr val="000000"/>
                          </a:solidFill>
                          <a:effectLst/>
                          <a:latin typeface="+mj-lt"/>
                        </a:rPr>
                        <a:t>174</a:t>
                      </a:r>
                    </a:p>
                  </a:txBody>
                  <a:tcPr marL="0" marR="0" marT="0" marB="0" anchor="ctr"/>
                </a:tc>
                <a:extLst>
                  <a:ext uri="{0D108BD9-81ED-4DB2-BD59-A6C34878D82A}">
                    <a16:rowId xmlns:a16="http://schemas.microsoft.com/office/drawing/2014/main" val="227210498"/>
                  </a:ext>
                </a:extLst>
              </a:tr>
              <a:tr h="248373">
                <a:tc>
                  <a:txBody>
                    <a:bodyPr/>
                    <a:lstStyle/>
                    <a:p>
                      <a:pPr marL="60325" indent="0" algn="l" fontAlgn="b"/>
                      <a:r>
                        <a:rPr lang="en-PH" sz="1200" b="1" i="0" u="none" strike="noStrike" dirty="0" err="1">
                          <a:solidFill>
                            <a:srgbClr val="000000"/>
                          </a:solidFill>
                          <a:effectLst/>
                          <a:latin typeface="+mj-lt"/>
                        </a:rPr>
                        <a:t>Bangus</a:t>
                      </a:r>
                      <a:endParaRPr lang="en-PH" sz="1200" b="1" i="0" u="none" strike="noStrike" dirty="0">
                        <a:solidFill>
                          <a:srgbClr val="000000"/>
                        </a:solidFill>
                        <a:effectLst/>
                        <a:latin typeface="+mj-lt"/>
                      </a:endParaRPr>
                    </a:p>
                  </a:txBody>
                  <a:tcPr marL="0" marR="0" marT="0" marB="0" anchor="b"/>
                </a:tc>
                <a:tc>
                  <a:txBody>
                    <a:bodyPr/>
                    <a:lstStyle/>
                    <a:p>
                      <a:pPr algn="ctr" fontAlgn="ctr"/>
                      <a:r>
                        <a:rPr lang="en-PH" sz="1200" b="0" i="0" u="none" strike="noStrike" dirty="0">
                          <a:solidFill>
                            <a:srgbClr val="000000"/>
                          </a:solidFill>
                          <a:effectLst/>
                          <a:latin typeface="+mj-lt"/>
                        </a:rPr>
                        <a:t>120</a:t>
                      </a:r>
                    </a:p>
                  </a:txBody>
                  <a:tcPr marL="0" marR="0" marT="0" marB="0" anchor="ctr"/>
                </a:tc>
                <a:tc>
                  <a:txBody>
                    <a:bodyPr/>
                    <a:lstStyle/>
                    <a:p>
                      <a:pPr algn="ctr" fontAlgn="b"/>
                      <a:r>
                        <a:rPr lang="en-PH" sz="1200" b="0" i="0" u="none" strike="noStrike">
                          <a:solidFill>
                            <a:srgbClr val="000000"/>
                          </a:solidFill>
                          <a:effectLst/>
                          <a:latin typeface="+mj-lt"/>
                        </a:rPr>
                        <a:t>190</a:t>
                      </a:r>
                    </a:p>
                  </a:txBody>
                  <a:tcPr marL="0" marR="0" marT="0" marB="0" anchor="ctr"/>
                </a:tc>
                <a:extLst>
                  <a:ext uri="{0D108BD9-81ED-4DB2-BD59-A6C34878D82A}">
                    <a16:rowId xmlns:a16="http://schemas.microsoft.com/office/drawing/2014/main" val="1837701818"/>
                  </a:ext>
                </a:extLst>
              </a:tr>
              <a:tr h="248373">
                <a:tc>
                  <a:txBody>
                    <a:bodyPr/>
                    <a:lstStyle/>
                    <a:p>
                      <a:pPr marL="60325" indent="0" algn="l" fontAlgn="b"/>
                      <a:r>
                        <a:rPr lang="en-PH" sz="1200" b="1" i="0" u="none" strike="noStrike" dirty="0" err="1">
                          <a:solidFill>
                            <a:srgbClr val="000000"/>
                          </a:solidFill>
                          <a:effectLst/>
                          <a:latin typeface="+mj-lt"/>
                        </a:rPr>
                        <a:t>Galunggong</a:t>
                      </a:r>
                      <a:endParaRPr lang="en-PH" sz="1200" b="1" i="0" u="none" strike="noStrike" dirty="0">
                        <a:solidFill>
                          <a:srgbClr val="000000"/>
                        </a:solidFill>
                        <a:effectLst/>
                        <a:latin typeface="+mj-lt"/>
                      </a:endParaRPr>
                    </a:p>
                  </a:txBody>
                  <a:tcPr marL="0" marR="0" marT="0" marB="0" anchor="b"/>
                </a:tc>
                <a:tc>
                  <a:txBody>
                    <a:bodyPr/>
                    <a:lstStyle/>
                    <a:p>
                      <a:pPr algn="ctr" fontAlgn="ctr"/>
                      <a:r>
                        <a:rPr lang="en-PH" sz="1200" b="0" i="0" u="none" strike="noStrike" dirty="0">
                          <a:solidFill>
                            <a:srgbClr val="000000"/>
                          </a:solidFill>
                          <a:effectLst/>
                          <a:latin typeface="+mj-lt"/>
                        </a:rPr>
                        <a:t>140</a:t>
                      </a:r>
                    </a:p>
                  </a:txBody>
                  <a:tcPr marL="0" marR="0" marT="0" marB="0" anchor="ctr"/>
                </a:tc>
                <a:tc>
                  <a:txBody>
                    <a:bodyPr/>
                    <a:lstStyle/>
                    <a:p>
                      <a:pPr algn="ctr" fontAlgn="b"/>
                      <a:r>
                        <a:rPr lang="en-PH" sz="1200" b="0" i="0" u="none" strike="noStrike" dirty="0">
                          <a:solidFill>
                            <a:srgbClr val="000000"/>
                          </a:solidFill>
                          <a:effectLst/>
                          <a:latin typeface="+mj-lt"/>
                        </a:rPr>
                        <a:t>233</a:t>
                      </a:r>
                    </a:p>
                  </a:txBody>
                  <a:tcPr marL="0" marR="0" marT="0" marB="0" anchor="ctr"/>
                </a:tc>
                <a:extLst>
                  <a:ext uri="{0D108BD9-81ED-4DB2-BD59-A6C34878D82A}">
                    <a16:rowId xmlns:a16="http://schemas.microsoft.com/office/drawing/2014/main" val="1580642515"/>
                  </a:ext>
                </a:extLst>
              </a:tr>
              <a:tr h="248373">
                <a:tc>
                  <a:txBody>
                    <a:bodyPr/>
                    <a:lstStyle/>
                    <a:p>
                      <a:pPr marL="60325" indent="0" algn="l" fontAlgn="b"/>
                      <a:r>
                        <a:rPr lang="en-PH" sz="1200" b="1" i="0" u="none" strike="noStrike" dirty="0">
                          <a:solidFill>
                            <a:srgbClr val="000000"/>
                          </a:solidFill>
                          <a:effectLst/>
                          <a:latin typeface="+mj-lt"/>
                        </a:rPr>
                        <a:t>Tilapia</a:t>
                      </a:r>
                    </a:p>
                  </a:txBody>
                  <a:tcPr marL="0" marR="0" marT="0" marB="0" anchor="b"/>
                </a:tc>
                <a:tc>
                  <a:txBody>
                    <a:bodyPr/>
                    <a:lstStyle/>
                    <a:p>
                      <a:pPr algn="ctr" fontAlgn="ctr"/>
                      <a:r>
                        <a:rPr lang="en-PH" sz="1200" b="0" i="0" u="none" strike="noStrike" dirty="0">
                          <a:solidFill>
                            <a:srgbClr val="000000"/>
                          </a:solidFill>
                          <a:effectLst/>
                          <a:latin typeface="+mj-lt"/>
                        </a:rPr>
                        <a:t>100</a:t>
                      </a:r>
                    </a:p>
                  </a:txBody>
                  <a:tcPr marL="0" marR="0" marT="0" marB="0" anchor="ctr"/>
                </a:tc>
                <a:tc>
                  <a:txBody>
                    <a:bodyPr/>
                    <a:lstStyle/>
                    <a:p>
                      <a:pPr algn="ctr" fontAlgn="b"/>
                      <a:r>
                        <a:rPr lang="en-PH" sz="1200" b="0" i="0" u="none" strike="noStrike" dirty="0">
                          <a:solidFill>
                            <a:srgbClr val="000000"/>
                          </a:solidFill>
                          <a:effectLst/>
                          <a:latin typeface="+mj-lt"/>
                        </a:rPr>
                        <a:t>128</a:t>
                      </a:r>
                    </a:p>
                  </a:txBody>
                  <a:tcPr marL="0" marR="0" marT="0" marB="0" anchor="ctr"/>
                </a:tc>
                <a:extLst>
                  <a:ext uri="{0D108BD9-81ED-4DB2-BD59-A6C34878D82A}">
                    <a16:rowId xmlns:a16="http://schemas.microsoft.com/office/drawing/2014/main" val="759479314"/>
                  </a:ext>
                </a:extLst>
              </a:tr>
              <a:tr h="248373">
                <a:tc>
                  <a:txBody>
                    <a:bodyPr/>
                    <a:lstStyle/>
                    <a:p>
                      <a:pPr marL="60325" indent="0" algn="l" fontAlgn="b"/>
                      <a:r>
                        <a:rPr lang="en-PH" sz="1200" b="1" i="0" u="none" strike="noStrike" dirty="0">
                          <a:solidFill>
                            <a:srgbClr val="000000"/>
                          </a:solidFill>
                          <a:effectLst/>
                          <a:latin typeface="+mj-lt"/>
                        </a:rPr>
                        <a:t>Eggplant </a:t>
                      </a:r>
                      <a:r>
                        <a:rPr lang="en-PH" sz="1200" b="0" i="0" u="none" strike="noStrike" dirty="0">
                          <a:solidFill>
                            <a:srgbClr val="000000"/>
                          </a:solidFill>
                          <a:effectLst/>
                          <a:latin typeface="+mj-lt"/>
                        </a:rPr>
                        <a:t>(8-10 pcs/kg)</a:t>
                      </a:r>
                    </a:p>
                  </a:txBody>
                  <a:tcPr marL="0" marR="0" marT="0" marB="0" anchor="b"/>
                </a:tc>
                <a:tc>
                  <a:txBody>
                    <a:bodyPr/>
                    <a:lstStyle/>
                    <a:p>
                      <a:pPr algn="ctr" fontAlgn="ctr"/>
                      <a:r>
                        <a:rPr lang="en-PH" sz="1200" b="0" i="0" u="none" strike="noStrike">
                          <a:solidFill>
                            <a:srgbClr val="000000"/>
                          </a:solidFill>
                          <a:effectLst/>
                          <a:latin typeface="+mj-lt"/>
                        </a:rPr>
                        <a:t>40</a:t>
                      </a:r>
                    </a:p>
                  </a:txBody>
                  <a:tcPr marL="0" marR="0" marT="0" marB="0" anchor="ctr"/>
                </a:tc>
                <a:tc>
                  <a:txBody>
                    <a:bodyPr/>
                    <a:lstStyle/>
                    <a:p>
                      <a:pPr algn="ctr" fontAlgn="b"/>
                      <a:r>
                        <a:rPr lang="en-PH" sz="1200" b="0" i="0" u="none" strike="noStrike" dirty="0">
                          <a:solidFill>
                            <a:srgbClr val="000000"/>
                          </a:solidFill>
                          <a:effectLst/>
                          <a:latin typeface="+mj-lt"/>
                        </a:rPr>
                        <a:t>70</a:t>
                      </a:r>
                    </a:p>
                  </a:txBody>
                  <a:tcPr marL="0" marR="0" marT="0" marB="0" anchor="ctr"/>
                </a:tc>
                <a:extLst>
                  <a:ext uri="{0D108BD9-81ED-4DB2-BD59-A6C34878D82A}">
                    <a16:rowId xmlns:a16="http://schemas.microsoft.com/office/drawing/2014/main" val="2766412555"/>
                  </a:ext>
                </a:extLst>
              </a:tr>
              <a:tr h="248373">
                <a:tc>
                  <a:txBody>
                    <a:bodyPr/>
                    <a:lstStyle/>
                    <a:p>
                      <a:pPr marL="60325" indent="0" algn="l" fontAlgn="b"/>
                      <a:r>
                        <a:rPr lang="en-PH" sz="1200" b="1" i="0" u="none" strike="noStrike" dirty="0">
                          <a:solidFill>
                            <a:srgbClr val="000000"/>
                          </a:solidFill>
                          <a:effectLst/>
                          <a:latin typeface="+mj-lt"/>
                        </a:rPr>
                        <a:t>Tomato </a:t>
                      </a:r>
                      <a:r>
                        <a:rPr lang="en-PH" sz="1200" b="0" i="0" u="none" strike="noStrike" dirty="0">
                          <a:solidFill>
                            <a:srgbClr val="000000"/>
                          </a:solidFill>
                          <a:effectLst/>
                          <a:latin typeface="+mj-lt"/>
                        </a:rPr>
                        <a:t>(15-18 pcs/kg)</a:t>
                      </a:r>
                    </a:p>
                  </a:txBody>
                  <a:tcPr marL="0" marR="0" marT="0" marB="0" anchor="b"/>
                </a:tc>
                <a:tc>
                  <a:txBody>
                    <a:bodyPr/>
                    <a:lstStyle/>
                    <a:p>
                      <a:pPr algn="ctr" fontAlgn="ctr"/>
                      <a:r>
                        <a:rPr lang="en-PH" sz="1200" b="0" i="0" u="none" strike="noStrike">
                          <a:solidFill>
                            <a:srgbClr val="000000"/>
                          </a:solidFill>
                          <a:effectLst/>
                          <a:latin typeface="+mj-lt"/>
                        </a:rPr>
                        <a:t>40</a:t>
                      </a:r>
                    </a:p>
                  </a:txBody>
                  <a:tcPr marL="0" marR="0" marT="0" marB="0" anchor="ctr"/>
                </a:tc>
                <a:tc>
                  <a:txBody>
                    <a:bodyPr/>
                    <a:lstStyle/>
                    <a:p>
                      <a:pPr algn="ctr" fontAlgn="b"/>
                      <a:r>
                        <a:rPr lang="en-PH" sz="1200" b="0" i="0" u="none" strike="noStrike" dirty="0">
                          <a:solidFill>
                            <a:srgbClr val="000000"/>
                          </a:solidFill>
                          <a:effectLst/>
                          <a:latin typeface="+mj-lt"/>
                        </a:rPr>
                        <a:t>97</a:t>
                      </a:r>
                    </a:p>
                  </a:txBody>
                  <a:tcPr marL="0" marR="0" marT="0" marB="0" anchor="ctr"/>
                </a:tc>
                <a:extLst>
                  <a:ext uri="{0D108BD9-81ED-4DB2-BD59-A6C34878D82A}">
                    <a16:rowId xmlns:a16="http://schemas.microsoft.com/office/drawing/2014/main" val="433638380"/>
                  </a:ext>
                </a:extLst>
              </a:tr>
              <a:tr h="248373">
                <a:tc>
                  <a:txBody>
                    <a:bodyPr/>
                    <a:lstStyle/>
                    <a:p>
                      <a:pPr marL="60325" indent="0" algn="l" fontAlgn="b"/>
                      <a:r>
                        <a:rPr lang="en-PH" sz="1200" b="1" i="0" u="none" strike="noStrike" dirty="0">
                          <a:solidFill>
                            <a:srgbClr val="000000"/>
                          </a:solidFill>
                          <a:effectLst/>
                          <a:latin typeface="+mj-lt"/>
                        </a:rPr>
                        <a:t>White potato </a:t>
                      </a:r>
                      <a:r>
                        <a:rPr lang="en-PH" sz="1200" b="0" i="0" u="none" strike="noStrike" dirty="0">
                          <a:solidFill>
                            <a:srgbClr val="000000"/>
                          </a:solidFill>
                          <a:effectLst/>
                          <a:latin typeface="+mj-lt"/>
                        </a:rPr>
                        <a:t>(10-12 pcs/kg)</a:t>
                      </a:r>
                    </a:p>
                  </a:txBody>
                  <a:tcPr marL="0" marR="0" marT="0" marB="0" anchor="b"/>
                </a:tc>
                <a:tc>
                  <a:txBody>
                    <a:bodyPr/>
                    <a:lstStyle/>
                    <a:p>
                      <a:pPr algn="ctr" fontAlgn="ctr"/>
                      <a:r>
                        <a:rPr lang="en-PH" sz="1200" b="0" i="0" u="none" strike="noStrike">
                          <a:solidFill>
                            <a:srgbClr val="000000"/>
                          </a:solidFill>
                          <a:effectLst/>
                          <a:latin typeface="+mj-lt"/>
                        </a:rPr>
                        <a:t>60</a:t>
                      </a:r>
                    </a:p>
                  </a:txBody>
                  <a:tcPr marL="0" marR="0" marT="0" marB="0" anchor="ctr"/>
                </a:tc>
                <a:tc>
                  <a:txBody>
                    <a:bodyPr/>
                    <a:lstStyle/>
                    <a:p>
                      <a:pPr algn="ctr" fontAlgn="b"/>
                      <a:r>
                        <a:rPr lang="en-PH" sz="1200" b="0" i="0" u="none" strike="noStrike" dirty="0">
                          <a:solidFill>
                            <a:srgbClr val="000000"/>
                          </a:solidFill>
                          <a:effectLst/>
                          <a:latin typeface="+mj-lt"/>
                        </a:rPr>
                        <a:t>75</a:t>
                      </a:r>
                    </a:p>
                  </a:txBody>
                  <a:tcPr marL="0" marR="0" marT="0" marB="0" anchor="ctr"/>
                </a:tc>
                <a:extLst>
                  <a:ext uri="{0D108BD9-81ED-4DB2-BD59-A6C34878D82A}">
                    <a16:rowId xmlns:a16="http://schemas.microsoft.com/office/drawing/2014/main" val="1992847378"/>
                  </a:ext>
                </a:extLst>
              </a:tr>
              <a:tr h="248373">
                <a:tc>
                  <a:txBody>
                    <a:bodyPr/>
                    <a:lstStyle/>
                    <a:p>
                      <a:pPr marL="60325" indent="0" algn="l" fontAlgn="b"/>
                      <a:r>
                        <a:rPr lang="en-PH" sz="1200" b="1" i="0" u="none" strike="noStrike" dirty="0">
                          <a:solidFill>
                            <a:srgbClr val="000000"/>
                          </a:solidFill>
                          <a:effectLst/>
                          <a:latin typeface="+mj-lt"/>
                        </a:rPr>
                        <a:t>Red onion </a:t>
                      </a:r>
                      <a:r>
                        <a:rPr lang="en-PH" sz="1200" b="0" i="0" u="none" strike="noStrike" dirty="0">
                          <a:solidFill>
                            <a:srgbClr val="000000"/>
                          </a:solidFill>
                          <a:effectLst/>
                          <a:latin typeface="+mj-lt"/>
                        </a:rPr>
                        <a:t>(13-15 pcs/kg)</a:t>
                      </a:r>
                    </a:p>
                  </a:txBody>
                  <a:tcPr marL="0" marR="0" marT="0" marB="0" anchor="b"/>
                </a:tc>
                <a:tc>
                  <a:txBody>
                    <a:bodyPr/>
                    <a:lstStyle/>
                    <a:p>
                      <a:pPr algn="ctr" fontAlgn="ctr"/>
                      <a:r>
                        <a:rPr lang="en-PH" sz="1200" b="0" i="0" u="none" strike="noStrike" dirty="0">
                          <a:solidFill>
                            <a:srgbClr val="000000"/>
                          </a:solidFill>
                          <a:effectLst/>
                          <a:latin typeface="+mj-lt"/>
                        </a:rPr>
                        <a:t>100</a:t>
                      </a:r>
                    </a:p>
                  </a:txBody>
                  <a:tcPr marL="0" marR="0" marT="0" marB="0" anchor="ctr"/>
                </a:tc>
                <a:tc>
                  <a:txBody>
                    <a:bodyPr/>
                    <a:lstStyle/>
                    <a:p>
                      <a:pPr algn="ctr" fontAlgn="b"/>
                      <a:r>
                        <a:rPr lang="en-PH" sz="1200" b="0" i="0" u="none" strike="noStrike" dirty="0">
                          <a:solidFill>
                            <a:srgbClr val="000000"/>
                          </a:solidFill>
                          <a:effectLst/>
                          <a:latin typeface="+mj-lt"/>
                        </a:rPr>
                        <a:t>83</a:t>
                      </a:r>
                    </a:p>
                  </a:txBody>
                  <a:tcPr marL="0" marR="0" marT="0" marB="0" anchor="ctr"/>
                </a:tc>
                <a:extLst>
                  <a:ext uri="{0D108BD9-81ED-4DB2-BD59-A6C34878D82A}">
                    <a16:rowId xmlns:a16="http://schemas.microsoft.com/office/drawing/2014/main" val="3728916637"/>
                  </a:ext>
                </a:extLst>
              </a:tr>
              <a:tr h="248373">
                <a:tc>
                  <a:txBody>
                    <a:bodyPr/>
                    <a:lstStyle/>
                    <a:p>
                      <a:pPr marL="60325" indent="0" algn="l" fontAlgn="b"/>
                      <a:r>
                        <a:rPr lang="en-PH" sz="1200" b="1" i="0" u="none" strike="noStrike" dirty="0" err="1">
                          <a:solidFill>
                            <a:srgbClr val="000000"/>
                          </a:solidFill>
                          <a:effectLst/>
                          <a:latin typeface="+mj-lt"/>
                        </a:rPr>
                        <a:t>Lakatan</a:t>
                      </a:r>
                      <a:endParaRPr lang="en-PH" sz="1200" b="1" i="0" u="none" strike="noStrike" dirty="0">
                        <a:solidFill>
                          <a:srgbClr val="000000"/>
                        </a:solidFill>
                        <a:effectLst/>
                        <a:latin typeface="+mj-lt"/>
                      </a:endParaRPr>
                    </a:p>
                  </a:txBody>
                  <a:tcPr marL="0" marR="0" marT="0" marB="0" anchor="b"/>
                </a:tc>
                <a:tc>
                  <a:txBody>
                    <a:bodyPr/>
                    <a:lstStyle/>
                    <a:p>
                      <a:pPr algn="ctr" fontAlgn="ctr"/>
                      <a:r>
                        <a:rPr lang="en-PH" sz="1200" b="0" i="0" u="none" strike="noStrike">
                          <a:solidFill>
                            <a:srgbClr val="000000"/>
                          </a:solidFill>
                          <a:effectLst/>
                          <a:latin typeface="+mj-lt"/>
                        </a:rPr>
                        <a:t>60</a:t>
                      </a:r>
                    </a:p>
                  </a:txBody>
                  <a:tcPr marL="0" marR="0" marT="0" marB="0" anchor="ctr"/>
                </a:tc>
                <a:tc>
                  <a:txBody>
                    <a:bodyPr/>
                    <a:lstStyle/>
                    <a:p>
                      <a:pPr algn="ctr" fontAlgn="b"/>
                      <a:r>
                        <a:rPr lang="en-PH" sz="1200" b="0" i="0" u="none" strike="noStrike" dirty="0">
                          <a:solidFill>
                            <a:srgbClr val="000000"/>
                          </a:solidFill>
                          <a:effectLst/>
                          <a:latin typeface="+mj-lt"/>
                        </a:rPr>
                        <a:t>64</a:t>
                      </a:r>
                    </a:p>
                  </a:txBody>
                  <a:tcPr marL="0" marR="0" marT="0" marB="0" anchor="ctr"/>
                </a:tc>
                <a:extLst>
                  <a:ext uri="{0D108BD9-81ED-4DB2-BD59-A6C34878D82A}">
                    <a16:rowId xmlns:a16="http://schemas.microsoft.com/office/drawing/2014/main" val="757476399"/>
                  </a:ext>
                </a:extLst>
              </a:tr>
              <a:tr h="248373">
                <a:tc>
                  <a:txBody>
                    <a:bodyPr/>
                    <a:lstStyle/>
                    <a:p>
                      <a:pPr marL="60325" indent="0" algn="l" fontAlgn="b"/>
                      <a:r>
                        <a:rPr lang="en-PH" sz="1200" b="1" i="0" u="none" strike="noStrike" dirty="0">
                          <a:solidFill>
                            <a:srgbClr val="000000"/>
                          </a:solidFill>
                          <a:effectLst/>
                          <a:latin typeface="+mj-lt"/>
                        </a:rPr>
                        <a:t>White sugar</a:t>
                      </a:r>
                    </a:p>
                  </a:txBody>
                  <a:tcPr marL="0" marR="0" marT="0" marB="0" anchor="b"/>
                </a:tc>
                <a:tc>
                  <a:txBody>
                    <a:bodyPr/>
                    <a:lstStyle/>
                    <a:p>
                      <a:pPr algn="ctr" fontAlgn="ctr"/>
                      <a:r>
                        <a:rPr lang="en-PH" sz="1200" b="0" i="0" u="none" strike="noStrike" dirty="0">
                          <a:solidFill>
                            <a:srgbClr val="000000"/>
                          </a:solidFill>
                          <a:effectLst/>
                          <a:latin typeface="+mj-lt"/>
                        </a:rPr>
                        <a:t>54</a:t>
                      </a:r>
                    </a:p>
                  </a:txBody>
                  <a:tcPr marL="0" marR="0" marT="0" marB="0" anchor="ctr"/>
                </a:tc>
                <a:tc>
                  <a:txBody>
                    <a:bodyPr/>
                    <a:lstStyle/>
                    <a:p>
                      <a:pPr algn="ctr" fontAlgn="b"/>
                      <a:r>
                        <a:rPr lang="en-PH" sz="1200" b="0" i="0" u="none" strike="noStrike" dirty="0">
                          <a:solidFill>
                            <a:srgbClr val="000000"/>
                          </a:solidFill>
                          <a:effectLst/>
                          <a:latin typeface="+mj-lt"/>
                        </a:rPr>
                        <a:t>68</a:t>
                      </a:r>
                    </a:p>
                  </a:txBody>
                  <a:tcPr marL="0" marR="0" marT="0" marB="0" anchor="ctr"/>
                </a:tc>
                <a:extLst>
                  <a:ext uri="{0D108BD9-81ED-4DB2-BD59-A6C34878D82A}">
                    <a16:rowId xmlns:a16="http://schemas.microsoft.com/office/drawing/2014/main" val="1886172097"/>
                  </a:ext>
                </a:extLst>
              </a:tr>
            </a:tbl>
          </a:graphicData>
        </a:graphic>
      </p:graphicFrame>
      <p:sp>
        <p:nvSpPr>
          <p:cNvPr id="7" name="Rectangle 6">
            <a:extLst>
              <a:ext uri="{FF2B5EF4-FFF2-40B4-BE49-F238E27FC236}">
                <a16:creationId xmlns:a16="http://schemas.microsoft.com/office/drawing/2014/main" id="{D882DC4B-C088-C3B9-4840-6B7DBD82505D}"/>
              </a:ext>
            </a:extLst>
          </p:cNvPr>
          <p:cNvSpPr/>
          <p:nvPr/>
        </p:nvSpPr>
        <p:spPr>
          <a:xfrm>
            <a:off x="0" y="4914900"/>
            <a:ext cx="9144000" cy="228600"/>
          </a:xfrm>
          <a:prstGeom prst="rect">
            <a:avLst/>
          </a:prstGeom>
          <a:noFill/>
          <a:ln w="127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PH" sz="900" i="1" dirty="0">
                <a:solidFill>
                  <a:schemeClr val="bg1">
                    <a:lumMod val="50000"/>
                  </a:schemeClr>
                </a:solidFill>
              </a:rPr>
              <a:t>Source: PSA</a:t>
            </a:r>
          </a:p>
        </p:txBody>
      </p:sp>
    </p:spTree>
    <p:extLst>
      <p:ext uri="{BB962C8B-B14F-4D97-AF65-F5344CB8AC3E}">
        <p14:creationId xmlns:p14="http://schemas.microsoft.com/office/powerpoint/2010/main" val="116697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61029A-08CD-4311-2EDC-8DEAE1BE7F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386840"/>
            <a:ext cx="2424741" cy="3714750"/>
          </a:xfrm>
          <a:prstGeom prst="rect">
            <a:avLst/>
          </a:prstGeom>
        </p:spPr>
      </p:pic>
      <p:sp>
        <p:nvSpPr>
          <p:cNvPr id="5" name="TextBox 4">
            <a:extLst>
              <a:ext uri="{FF2B5EF4-FFF2-40B4-BE49-F238E27FC236}">
                <a16:creationId xmlns:a16="http://schemas.microsoft.com/office/drawing/2014/main" id="{7E209A78-76F4-D224-B107-7B977B9EBF9E}"/>
              </a:ext>
            </a:extLst>
          </p:cNvPr>
          <p:cNvSpPr txBox="1"/>
          <p:nvPr/>
        </p:nvSpPr>
        <p:spPr>
          <a:xfrm>
            <a:off x="0" y="145382"/>
            <a:ext cx="9144000"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PH" sz="1500" b="1" i="1" dirty="0">
                <a:solidFill>
                  <a:srgbClr val="FF0000"/>
                </a:solidFill>
              </a:rPr>
              <a:t>High food prices </a:t>
            </a:r>
            <a:r>
              <a:rPr lang="en-PH" sz="1500" b="1" dirty="0">
                <a:solidFill>
                  <a:srgbClr val="FF0000"/>
                </a:solidFill>
                <a:sym typeface="Wingdings" panose="05000000000000000000" pitchFamily="2" charset="2"/>
              </a:rPr>
              <a:t>from </a:t>
            </a:r>
            <a:r>
              <a:rPr lang="en-PH" sz="1500" b="1" dirty="0">
                <a:solidFill>
                  <a:srgbClr val="FF0000"/>
                </a:solidFill>
              </a:rPr>
              <a:t>agricultural decline, agricultural trade deficit &amp; food import dependence</a:t>
            </a:r>
          </a:p>
        </p:txBody>
      </p:sp>
      <p:sp>
        <p:nvSpPr>
          <p:cNvPr id="6" name="TextBox 5">
            <a:extLst>
              <a:ext uri="{FF2B5EF4-FFF2-40B4-BE49-F238E27FC236}">
                <a16:creationId xmlns:a16="http://schemas.microsoft.com/office/drawing/2014/main" id="{02EAEB55-0523-64A3-6467-374EC1672412}"/>
              </a:ext>
            </a:extLst>
          </p:cNvPr>
          <p:cNvSpPr txBox="1"/>
          <p:nvPr/>
        </p:nvSpPr>
        <p:spPr>
          <a:xfrm>
            <a:off x="4038600" y="603625"/>
            <a:ext cx="5105400" cy="523220"/>
          </a:xfrm>
          <a:prstGeom prst="rect">
            <a:avLst/>
          </a:prstGeom>
          <a:noFill/>
        </p:spPr>
        <p:txBody>
          <a:bodyPr wrap="square" rtlCol="0">
            <a:spAutoFit/>
          </a:bodyPr>
          <a:lstStyle/>
          <a:p>
            <a:pPr algn="ctr"/>
            <a:r>
              <a:rPr lang="en-PH" sz="1400" b="1" dirty="0">
                <a:solidFill>
                  <a:schemeClr val="tx1"/>
                </a:solidFill>
              </a:rPr>
              <a:t>Import dependency ratio of selected agricultural commodities (%)</a:t>
            </a:r>
          </a:p>
        </p:txBody>
      </p:sp>
      <p:sp>
        <p:nvSpPr>
          <p:cNvPr id="8" name="TextBox 7">
            <a:extLst>
              <a:ext uri="{FF2B5EF4-FFF2-40B4-BE49-F238E27FC236}">
                <a16:creationId xmlns:a16="http://schemas.microsoft.com/office/drawing/2014/main" id="{68C5F541-884F-A5DC-591C-BDADB72A2B6C}"/>
              </a:ext>
            </a:extLst>
          </p:cNvPr>
          <p:cNvSpPr txBox="1"/>
          <p:nvPr/>
        </p:nvSpPr>
        <p:spPr>
          <a:xfrm>
            <a:off x="7010400" y="973860"/>
            <a:ext cx="1143000" cy="338554"/>
          </a:xfrm>
          <a:prstGeom prst="rect">
            <a:avLst/>
          </a:prstGeom>
          <a:noFill/>
        </p:spPr>
        <p:txBody>
          <a:bodyPr wrap="square">
            <a:spAutoFit/>
          </a:bodyPr>
          <a:lstStyle/>
          <a:p>
            <a:pPr algn="ctr"/>
            <a:r>
              <a:rPr lang="en-PH" sz="1600" b="1" dirty="0">
                <a:solidFill>
                  <a:schemeClr val="tx1"/>
                </a:solidFill>
              </a:rPr>
              <a:t>2020</a:t>
            </a:r>
            <a:endParaRPr lang="en-PH" sz="1600" dirty="0">
              <a:solidFill>
                <a:schemeClr val="tx1"/>
              </a:solidFill>
            </a:endParaRPr>
          </a:p>
        </p:txBody>
      </p:sp>
      <p:sp>
        <p:nvSpPr>
          <p:cNvPr id="9" name="TextBox 8">
            <a:extLst>
              <a:ext uri="{FF2B5EF4-FFF2-40B4-BE49-F238E27FC236}">
                <a16:creationId xmlns:a16="http://schemas.microsoft.com/office/drawing/2014/main" id="{8673E9DA-6597-7ED8-E2C4-2C1DBEEA96A0}"/>
              </a:ext>
            </a:extLst>
          </p:cNvPr>
          <p:cNvSpPr txBox="1"/>
          <p:nvPr/>
        </p:nvSpPr>
        <p:spPr>
          <a:xfrm>
            <a:off x="4495800" y="995684"/>
            <a:ext cx="1600200" cy="338554"/>
          </a:xfrm>
          <a:prstGeom prst="rect">
            <a:avLst/>
          </a:prstGeom>
          <a:noFill/>
        </p:spPr>
        <p:txBody>
          <a:bodyPr wrap="square">
            <a:spAutoFit/>
          </a:bodyPr>
          <a:lstStyle/>
          <a:p>
            <a:pPr algn="ctr"/>
            <a:r>
              <a:rPr lang="en-PH" sz="1600" b="1" dirty="0">
                <a:solidFill>
                  <a:schemeClr val="tx1"/>
                </a:solidFill>
              </a:rPr>
              <a:t>2010   2016</a:t>
            </a:r>
            <a:endParaRPr lang="en-PH" sz="1600" dirty="0">
              <a:solidFill>
                <a:schemeClr val="tx1"/>
              </a:solidFill>
            </a:endParaRPr>
          </a:p>
        </p:txBody>
      </p:sp>
      <p:graphicFrame>
        <p:nvGraphicFramePr>
          <p:cNvPr id="10" name="Table 9">
            <a:extLst>
              <a:ext uri="{FF2B5EF4-FFF2-40B4-BE49-F238E27FC236}">
                <a16:creationId xmlns:a16="http://schemas.microsoft.com/office/drawing/2014/main" id="{4BF53A52-6F15-DD32-85F4-FC992C07C332}"/>
              </a:ext>
            </a:extLst>
          </p:cNvPr>
          <p:cNvGraphicFramePr>
            <a:graphicFrameLocks noGrp="1"/>
          </p:cNvGraphicFramePr>
          <p:nvPr/>
        </p:nvGraphicFramePr>
        <p:xfrm>
          <a:off x="4724400" y="1386840"/>
          <a:ext cx="1159934" cy="3611286"/>
        </p:xfrm>
        <a:graphic>
          <a:graphicData uri="http://schemas.openxmlformats.org/drawingml/2006/table">
            <a:tbl>
              <a:tblPr>
                <a:tableStyleId>{5C22544A-7EE6-4342-B048-85BDC9FD1C3A}</a:tableStyleId>
              </a:tblPr>
              <a:tblGrid>
                <a:gridCol w="579967">
                  <a:extLst>
                    <a:ext uri="{9D8B030D-6E8A-4147-A177-3AD203B41FA5}">
                      <a16:colId xmlns:a16="http://schemas.microsoft.com/office/drawing/2014/main" val="194039079"/>
                    </a:ext>
                  </a:extLst>
                </a:gridCol>
                <a:gridCol w="579967">
                  <a:extLst>
                    <a:ext uri="{9D8B030D-6E8A-4147-A177-3AD203B41FA5}">
                      <a16:colId xmlns:a16="http://schemas.microsoft.com/office/drawing/2014/main" val="836963803"/>
                    </a:ext>
                  </a:extLst>
                </a:gridCol>
              </a:tblGrid>
              <a:tr h="200627">
                <a:tc>
                  <a:txBody>
                    <a:bodyPr/>
                    <a:lstStyle/>
                    <a:p>
                      <a:pPr algn="ctr" fontAlgn="b"/>
                      <a:r>
                        <a:rPr lang="en-PH" sz="900" b="0" i="0" u="none" strike="noStrike" dirty="0">
                          <a:solidFill>
                            <a:srgbClr val="000000"/>
                          </a:solidFill>
                          <a:effectLst/>
                          <a:latin typeface="Calibri" panose="020F0502020204030204" pitchFamily="34" charset="0"/>
                        </a:rPr>
                        <a:t>18.7</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4.9</a:t>
                      </a:r>
                    </a:p>
                  </a:txBody>
                  <a:tcPr marL="9062" marR="9062" marT="9062" marB="0" anchor="ctr">
                    <a:solidFill>
                      <a:schemeClr val="accent3">
                        <a:lumMod val="20000"/>
                        <a:lumOff val="80000"/>
                      </a:schemeClr>
                    </a:solidFill>
                  </a:tcPr>
                </a:tc>
                <a:extLst>
                  <a:ext uri="{0D108BD9-81ED-4DB2-BD59-A6C34878D82A}">
                    <a16:rowId xmlns:a16="http://schemas.microsoft.com/office/drawing/2014/main" val="3517310944"/>
                  </a:ext>
                </a:extLst>
              </a:tr>
              <a:tr h="200627">
                <a:tc>
                  <a:txBody>
                    <a:bodyPr/>
                    <a:lstStyle/>
                    <a:p>
                      <a:pPr algn="ctr" fontAlgn="b"/>
                      <a:r>
                        <a:rPr lang="en-PH" sz="900" b="0" i="0" u="none" strike="noStrike" dirty="0">
                          <a:solidFill>
                            <a:srgbClr val="000000"/>
                          </a:solidFill>
                          <a:effectLst/>
                          <a:latin typeface="Calibri" panose="020F0502020204030204" pitchFamily="34" charset="0"/>
                        </a:rPr>
                        <a:t>1.4</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10.0</a:t>
                      </a:r>
                    </a:p>
                  </a:txBody>
                  <a:tcPr marL="9062" marR="9062" marT="9062" marB="0" anchor="ctr">
                    <a:solidFill>
                      <a:schemeClr val="accent3">
                        <a:lumMod val="20000"/>
                        <a:lumOff val="80000"/>
                      </a:schemeClr>
                    </a:solidFill>
                  </a:tcPr>
                </a:tc>
                <a:extLst>
                  <a:ext uri="{0D108BD9-81ED-4DB2-BD59-A6C34878D82A}">
                    <a16:rowId xmlns:a16="http://schemas.microsoft.com/office/drawing/2014/main" val="2050848154"/>
                  </a:ext>
                </a:extLst>
              </a:tr>
              <a:tr h="200627">
                <a:tc>
                  <a:txBody>
                    <a:bodyPr/>
                    <a:lstStyle/>
                    <a:p>
                      <a:pPr algn="ctr" fontAlgn="b"/>
                      <a:r>
                        <a:rPr lang="en-PH" sz="900" b="0" i="0" u="none" strike="noStrike" dirty="0">
                          <a:solidFill>
                            <a:srgbClr val="000000"/>
                          </a:solidFill>
                          <a:effectLst/>
                          <a:latin typeface="Calibri" panose="020F0502020204030204" pitchFamily="34" charset="0"/>
                        </a:rPr>
                        <a:t>45.3</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68.1</a:t>
                      </a:r>
                    </a:p>
                  </a:txBody>
                  <a:tcPr marL="9062" marR="9062" marT="9062" marB="0" anchor="ctr">
                    <a:solidFill>
                      <a:schemeClr val="accent3">
                        <a:lumMod val="20000"/>
                        <a:lumOff val="80000"/>
                      </a:schemeClr>
                    </a:solidFill>
                  </a:tcPr>
                </a:tc>
                <a:extLst>
                  <a:ext uri="{0D108BD9-81ED-4DB2-BD59-A6C34878D82A}">
                    <a16:rowId xmlns:a16="http://schemas.microsoft.com/office/drawing/2014/main" val="1407367729"/>
                  </a:ext>
                </a:extLst>
              </a:tr>
              <a:tr h="200627">
                <a:tc>
                  <a:txBody>
                    <a:bodyPr/>
                    <a:lstStyle/>
                    <a:p>
                      <a:pPr algn="ctr" fontAlgn="b"/>
                      <a:r>
                        <a:rPr lang="en-PH" sz="900" b="0" i="0" u="none" strike="noStrike" dirty="0">
                          <a:solidFill>
                            <a:srgbClr val="000000"/>
                          </a:solidFill>
                          <a:effectLst/>
                          <a:latin typeface="Calibri" panose="020F0502020204030204" pitchFamily="34" charset="0"/>
                        </a:rPr>
                        <a:t>71.8</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89.1</a:t>
                      </a:r>
                    </a:p>
                  </a:txBody>
                  <a:tcPr marL="9062" marR="9062" marT="9062" marB="0" anchor="ctr">
                    <a:solidFill>
                      <a:schemeClr val="accent3">
                        <a:lumMod val="20000"/>
                        <a:lumOff val="80000"/>
                      </a:schemeClr>
                    </a:solidFill>
                  </a:tcPr>
                </a:tc>
                <a:extLst>
                  <a:ext uri="{0D108BD9-81ED-4DB2-BD59-A6C34878D82A}">
                    <a16:rowId xmlns:a16="http://schemas.microsoft.com/office/drawing/2014/main" val="783585871"/>
                  </a:ext>
                </a:extLst>
              </a:tr>
              <a:tr h="200627">
                <a:tc>
                  <a:txBody>
                    <a:bodyPr/>
                    <a:lstStyle/>
                    <a:p>
                      <a:pPr algn="ctr" fontAlgn="b"/>
                      <a:r>
                        <a:rPr lang="en-PH" sz="900" b="0" i="0" u="none" strike="noStrike" dirty="0">
                          <a:solidFill>
                            <a:srgbClr val="000000"/>
                          </a:solidFill>
                          <a:effectLst/>
                          <a:latin typeface="Calibri" panose="020F0502020204030204" pitchFamily="34" charset="0"/>
                        </a:rPr>
                        <a:t>7.8</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52.6</a:t>
                      </a:r>
                    </a:p>
                  </a:txBody>
                  <a:tcPr marL="9062" marR="9062" marT="9062" marB="0" anchor="ctr">
                    <a:solidFill>
                      <a:schemeClr val="accent3">
                        <a:lumMod val="20000"/>
                        <a:lumOff val="80000"/>
                      </a:schemeClr>
                    </a:solidFill>
                  </a:tcPr>
                </a:tc>
                <a:extLst>
                  <a:ext uri="{0D108BD9-81ED-4DB2-BD59-A6C34878D82A}">
                    <a16:rowId xmlns:a16="http://schemas.microsoft.com/office/drawing/2014/main" val="1362614534"/>
                  </a:ext>
                </a:extLst>
              </a:tr>
              <a:tr h="200627">
                <a:tc>
                  <a:txBody>
                    <a:bodyPr/>
                    <a:lstStyle/>
                    <a:p>
                      <a:pPr algn="ctr" fontAlgn="b"/>
                      <a:r>
                        <a:rPr lang="en-PH" sz="900" b="0" i="0" u="none" strike="noStrike" dirty="0">
                          <a:solidFill>
                            <a:srgbClr val="000000"/>
                          </a:solidFill>
                          <a:effectLst/>
                          <a:latin typeface="Calibri" panose="020F0502020204030204" pitchFamily="34" charset="0"/>
                        </a:rPr>
                        <a:t>69.9</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72.5</a:t>
                      </a:r>
                    </a:p>
                  </a:txBody>
                  <a:tcPr marL="9062" marR="9062" marT="9062" marB="0" anchor="ctr">
                    <a:solidFill>
                      <a:schemeClr val="accent3">
                        <a:lumMod val="20000"/>
                        <a:lumOff val="80000"/>
                      </a:schemeClr>
                    </a:solidFill>
                  </a:tcPr>
                </a:tc>
                <a:extLst>
                  <a:ext uri="{0D108BD9-81ED-4DB2-BD59-A6C34878D82A}">
                    <a16:rowId xmlns:a16="http://schemas.microsoft.com/office/drawing/2014/main" val="2238785478"/>
                  </a:ext>
                </a:extLst>
              </a:tr>
              <a:tr h="200627">
                <a:tc>
                  <a:txBody>
                    <a:bodyPr/>
                    <a:lstStyle/>
                    <a:p>
                      <a:pPr algn="ctr" fontAlgn="b"/>
                      <a:r>
                        <a:rPr lang="en-PH" sz="900" b="0" i="0" u="none" strike="noStrike" dirty="0">
                          <a:solidFill>
                            <a:srgbClr val="000000"/>
                          </a:solidFill>
                          <a:effectLst/>
                          <a:latin typeface="Calibri" panose="020F0502020204030204" pitchFamily="34" charset="0"/>
                        </a:rPr>
                        <a:t>53.6</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47.9</a:t>
                      </a:r>
                    </a:p>
                  </a:txBody>
                  <a:tcPr marL="9062" marR="9062" marT="9062" marB="0" anchor="ctr">
                    <a:solidFill>
                      <a:schemeClr val="accent3">
                        <a:lumMod val="20000"/>
                        <a:lumOff val="80000"/>
                      </a:schemeClr>
                    </a:solidFill>
                  </a:tcPr>
                </a:tc>
                <a:extLst>
                  <a:ext uri="{0D108BD9-81ED-4DB2-BD59-A6C34878D82A}">
                    <a16:rowId xmlns:a16="http://schemas.microsoft.com/office/drawing/2014/main" val="1740841478"/>
                  </a:ext>
                </a:extLst>
              </a:tr>
              <a:tr h="200627">
                <a:tc>
                  <a:txBody>
                    <a:bodyPr/>
                    <a:lstStyle/>
                    <a:p>
                      <a:pPr algn="ctr" fontAlgn="b"/>
                      <a:r>
                        <a:rPr lang="en-PH" sz="900" b="0" i="0" u="none" strike="noStrike" dirty="0">
                          <a:solidFill>
                            <a:srgbClr val="000000"/>
                          </a:solidFill>
                          <a:effectLst/>
                          <a:latin typeface="Calibri" panose="020F0502020204030204" pitchFamily="34" charset="0"/>
                        </a:rPr>
                        <a:t>4.8</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14.8</a:t>
                      </a:r>
                    </a:p>
                  </a:txBody>
                  <a:tcPr marL="9062" marR="9062" marT="9062" marB="0" anchor="ctr">
                    <a:solidFill>
                      <a:schemeClr val="accent3">
                        <a:lumMod val="20000"/>
                        <a:lumOff val="80000"/>
                      </a:schemeClr>
                    </a:solidFill>
                  </a:tcPr>
                </a:tc>
                <a:extLst>
                  <a:ext uri="{0D108BD9-81ED-4DB2-BD59-A6C34878D82A}">
                    <a16:rowId xmlns:a16="http://schemas.microsoft.com/office/drawing/2014/main" val="857543916"/>
                  </a:ext>
                </a:extLst>
              </a:tr>
              <a:tr h="200627">
                <a:tc>
                  <a:txBody>
                    <a:bodyPr/>
                    <a:lstStyle/>
                    <a:p>
                      <a:pPr algn="ctr" fontAlgn="b"/>
                      <a:r>
                        <a:rPr lang="en-PH" sz="900" b="0" i="0" u="none" strike="noStrike" dirty="0">
                          <a:solidFill>
                            <a:srgbClr val="000000"/>
                          </a:solidFill>
                          <a:effectLst/>
                          <a:latin typeface="Calibri" panose="020F0502020204030204" pitchFamily="34" charset="0"/>
                        </a:rPr>
                        <a:t>20.5</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32.7</a:t>
                      </a:r>
                    </a:p>
                  </a:txBody>
                  <a:tcPr marL="9062" marR="9062" marT="9062" marB="0" anchor="ctr">
                    <a:solidFill>
                      <a:schemeClr val="accent3">
                        <a:lumMod val="20000"/>
                        <a:lumOff val="80000"/>
                      </a:schemeClr>
                    </a:solidFill>
                  </a:tcPr>
                </a:tc>
                <a:extLst>
                  <a:ext uri="{0D108BD9-81ED-4DB2-BD59-A6C34878D82A}">
                    <a16:rowId xmlns:a16="http://schemas.microsoft.com/office/drawing/2014/main" val="1159163741"/>
                  </a:ext>
                </a:extLst>
              </a:tr>
              <a:tr h="200627">
                <a:tc>
                  <a:txBody>
                    <a:bodyPr/>
                    <a:lstStyle/>
                    <a:p>
                      <a:pPr algn="ctr" fontAlgn="b"/>
                      <a:r>
                        <a:rPr lang="en-PH" sz="900" b="0" i="0" u="none" strike="noStrike" dirty="0">
                          <a:solidFill>
                            <a:srgbClr val="000000"/>
                          </a:solidFill>
                          <a:effectLst/>
                          <a:latin typeface="Calibri" panose="020F0502020204030204" pitchFamily="34" charset="0"/>
                        </a:rPr>
                        <a:t>31.8</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31.5</a:t>
                      </a:r>
                    </a:p>
                  </a:txBody>
                  <a:tcPr marL="9062" marR="9062" marT="9062" marB="0" anchor="ctr">
                    <a:solidFill>
                      <a:schemeClr val="accent3">
                        <a:lumMod val="20000"/>
                        <a:lumOff val="80000"/>
                      </a:schemeClr>
                    </a:solidFill>
                  </a:tcPr>
                </a:tc>
                <a:extLst>
                  <a:ext uri="{0D108BD9-81ED-4DB2-BD59-A6C34878D82A}">
                    <a16:rowId xmlns:a16="http://schemas.microsoft.com/office/drawing/2014/main" val="3384661325"/>
                  </a:ext>
                </a:extLst>
              </a:tr>
              <a:tr h="200627">
                <a:tc>
                  <a:txBody>
                    <a:bodyPr/>
                    <a:lstStyle/>
                    <a:p>
                      <a:pPr algn="ctr" fontAlgn="b"/>
                      <a:endParaRPr lang="en-PH" sz="900" b="0" i="0" u="none" strike="noStrike" dirty="0">
                        <a:solidFill>
                          <a:srgbClr val="000000"/>
                        </a:solidFill>
                        <a:effectLst/>
                        <a:latin typeface="Calibri" panose="020F0502020204030204" pitchFamily="34" charset="0"/>
                      </a:endParaRP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10.6</a:t>
                      </a:r>
                    </a:p>
                  </a:txBody>
                  <a:tcPr marL="9062" marR="9062" marT="9062" marB="0" anchor="ctr">
                    <a:solidFill>
                      <a:schemeClr val="accent3">
                        <a:lumMod val="20000"/>
                        <a:lumOff val="80000"/>
                      </a:schemeClr>
                    </a:solidFill>
                  </a:tcPr>
                </a:tc>
                <a:extLst>
                  <a:ext uri="{0D108BD9-81ED-4DB2-BD59-A6C34878D82A}">
                    <a16:rowId xmlns:a16="http://schemas.microsoft.com/office/drawing/2014/main" val="2029645386"/>
                  </a:ext>
                </a:extLst>
              </a:tr>
              <a:tr h="200627">
                <a:tc>
                  <a:txBody>
                    <a:bodyPr/>
                    <a:lstStyle/>
                    <a:p>
                      <a:pPr algn="ctr" fontAlgn="b"/>
                      <a:r>
                        <a:rPr lang="en-PH" sz="900" b="0" i="0" u="none" strike="noStrike" dirty="0">
                          <a:solidFill>
                            <a:srgbClr val="000000"/>
                          </a:solidFill>
                          <a:effectLst/>
                          <a:latin typeface="Calibri" panose="020F0502020204030204" pitchFamily="34" charset="0"/>
                        </a:rPr>
                        <a:t>10.2</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15.5</a:t>
                      </a:r>
                    </a:p>
                  </a:txBody>
                  <a:tcPr marL="9062" marR="9062" marT="9062" marB="0" anchor="ctr">
                    <a:solidFill>
                      <a:schemeClr val="accent3">
                        <a:lumMod val="20000"/>
                        <a:lumOff val="80000"/>
                      </a:schemeClr>
                    </a:solidFill>
                  </a:tcPr>
                </a:tc>
                <a:extLst>
                  <a:ext uri="{0D108BD9-81ED-4DB2-BD59-A6C34878D82A}">
                    <a16:rowId xmlns:a16="http://schemas.microsoft.com/office/drawing/2014/main" val="924544587"/>
                  </a:ext>
                </a:extLst>
              </a:tr>
              <a:tr h="200627">
                <a:tc>
                  <a:txBody>
                    <a:bodyPr/>
                    <a:lstStyle/>
                    <a:p>
                      <a:pPr algn="ctr" fontAlgn="b"/>
                      <a:r>
                        <a:rPr lang="en-PH" sz="900" b="0" i="0" u="none" strike="noStrike" dirty="0">
                          <a:solidFill>
                            <a:srgbClr val="000000"/>
                          </a:solidFill>
                          <a:effectLst/>
                          <a:latin typeface="Calibri" panose="020F0502020204030204" pitchFamily="34" charset="0"/>
                        </a:rPr>
                        <a:t>0.7</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0.9</a:t>
                      </a:r>
                    </a:p>
                  </a:txBody>
                  <a:tcPr marL="9062" marR="9062" marT="9062" marB="0" anchor="ctr">
                    <a:solidFill>
                      <a:schemeClr val="accent3">
                        <a:lumMod val="20000"/>
                        <a:lumOff val="80000"/>
                      </a:schemeClr>
                    </a:solidFill>
                  </a:tcPr>
                </a:tc>
                <a:extLst>
                  <a:ext uri="{0D108BD9-81ED-4DB2-BD59-A6C34878D82A}">
                    <a16:rowId xmlns:a16="http://schemas.microsoft.com/office/drawing/2014/main" val="1019229495"/>
                  </a:ext>
                </a:extLst>
              </a:tr>
              <a:tr h="200627">
                <a:tc>
                  <a:txBody>
                    <a:bodyPr/>
                    <a:lstStyle/>
                    <a:p>
                      <a:pPr algn="ctr" fontAlgn="b"/>
                      <a:r>
                        <a:rPr lang="en-PH" sz="900" b="0" i="0" u="none" strike="noStrike" dirty="0">
                          <a:solidFill>
                            <a:srgbClr val="000000"/>
                          </a:solidFill>
                          <a:effectLst/>
                          <a:latin typeface="Calibri" panose="020F0502020204030204" pitchFamily="34" charset="0"/>
                        </a:rPr>
                        <a:t>0.01</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a:t>
                      </a:r>
                    </a:p>
                  </a:txBody>
                  <a:tcPr marL="9062" marR="9062" marT="9062" marB="0" anchor="ctr">
                    <a:solidFill>
                      <a:schemeClr val="accent3">
                        <a:lumMod val="20000"/>
                        <a:lumOff val="80000"/>
                      </a:schemeClr>
                    </a:solidFill>
                  </a:tcPr>
                </a:tc>
                <a:extLst>
                  <a:ext uri="{0D108BD9-81ED-4DB2-BD59-A6C34878D82A}">
                    <a16:rowId xmlns:a16="http://schemas.microsoft.com/office/drawing/2014/main" val="2833360379"/>
                  </a:ext>
                </a:extLst>
              </a:tr>
              <a:tr h="200627">
                <a:tc>
                  <a:txBody>
                    <a:bodyPr/>
                    <a:lstStyle/>
                    <a:p>
                      <a:pPr algn="ctr" fontAlgn="b"/>
                      <a:r>
                        <a:rPr lang="en-PH" sz="900" b="0" i="0" u="none" strike="noStrike" dirty="0">
                          <a:solidFill>
                            <a:srgbClr val="000000"/>
                          </a:solidFill>
                          <a:effectLst/>
                          <a:latin typeface="Calibri" panose="020F0502020204030204" pitchFamily="34" charset="0"/>
                        </a:rPr>
                        <a:t>0.1</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0.4</a:t>
                      </a:r>
                    </a:p>
                  </a:txBody>
                  <a:tcPr marL="9062" marR="9062" marT="9062" marB="0" anchor="ctr">
                    <a:solidFill>
                      <a:schemeClr val="accent3">
                        <a:lumMod val="20000"/>
                        <a:lumOff val="80000"/>
                      </a:schemeClr>
                    </a:solidFill>
                  </a:tcPr>
                </a:tc>
                <a:extLst>
                  <a:ext uri="{0D108BD9-81ED-4DB2-BD59-A6C34878D82A}">
                    <a16:rowId xmlns:a16="http://schemas.microsoft.com/office/drawing/2014/main" val="2881513296"/>
                  </a:ext>
                </a:extLst>
              </a:tr>
              <a:tr h="200627">
                <a:tc>
                  <a:txBody>
                    <a:bodyPr/>
                    <a:lstStyle/>
                    <a:p>
                      <a:pPr algn="ctr" fontAlgn="b"/>
                      <a:r>
                        <a:rPr lang="en-PH" sz="900" b="0" i="0" u="none" strike="noStrike" dirty="0">
                          <a:solidFill>
                            <a:srgbClr val="000000"/>
                          </a:solidFill>
                          <a:effectLst/>
                          <a:latin typeface="Calibri" panose="020F0502020204030204" pitchFamily="34" charset="0"/>
                        </a:rPr>
                        <a:t>4.0</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21.2</a:t>
                      </a:r>
                    </a:p>
                  </a:txBody>
                  <a:tcPr marL="9062" marR="9062" marT="9062" marB="0" anchor="ctr">
                    <a:solidFill>
                      <a:schemeClr val="accent3">
                        <a:lumMod val="20000"/>
                        <a:lumOff val="80000"/>
                      </a:schemeClr>
                    </a:solidFill>
                  </a:tcPr>
                </a:tc>
                <a:extLst>
                  <a:ext uri="{0D108BD9-81ED-4DB2-BD59-A6C34878D82A}">
                    <a16:rowId xmlns:a16="http://schemas.microsoft.com/office/drawing/2014/main" val="3717907195"/>
                  </a:ext>
                </a:extLst>
              </a:tr>
              <a:tr h="200627">
                <a:tc>
                  <a:txBody>
                    <a:bodyPr/>
                    <a:lstStyle/>
                    <a:p>
                      <a:pPr algn="ctr" fontAlgn="b"/>
                      <a:r>
                        <a:rPr lang="en-PH" sz="900" b="0" i="0" u="none" strike="noStrike" dirty="0">
                          <a:solidFill>
                            <a:srgbClr val="000000"/>
                          </a:solidFill>
                          <a:effectLst/>
                          <a:latin typeface="Calibri" panose="020F0502020204030204" pitchFamily="34" charset="0"/>
                        </a:rPr>
                        <a:t>3.3</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5.7</a:t>
                      </a:r>
                    </a:p>
                  </a:txBody>
                  <a:tcPr marL="9062" marR="9062" marT="9062" marB="0" anchor="ctr">
                    <a:solidFill>
                      <a:schemeClr val="accent3">
                        <a:lumMod val="20000"/>
                        <a:lumOff val="80000"/>
                      </a:schemeClr>
                    </a:solidFill>
                  </a:tcPr>
                </a:tc>
                <a:extLst>
                  <a:ext uri="{0D108BD9-81ED-4DB2-BD59-A6C34878D82A}">
                    <a16:rowId xmlns:a16="http://schemas.microsoft.com/office/drawing/2014/main" val="4025603847"/>
                  </a:ext>
                </a:extLst>
              </a:tr>
              <a:tr h="200627">
                <a:tc>
                  <a:txBody>
                    <a:bodyPr/>
                    <a:lstStyle/>
                    <a:p>
                      <a:pPr algn="ctr" fontAlgn="b"/>
                      <a:r>
                        <a:rPr lang="en-PH" sz="900" b="0" i="0" u="none" strike="noStrike" dirty="0">
                          <a:solidFill>
                            <a:srgbClr val="000000"/>
                          </a:solidFill>
                          <a:effectLst/>
                          <a:latin typeface="Calibri" panose="020F0502020204030204" pitchFamily="34" charset="0"/>
                        </a:rPr>
                        <a:t>0.1</a:t>
                      </a:r>
                    </a:p>
                  </a:txBody>
                  <a:tcPr marL="9062" marR="9062" marT="9062" marB="0" anchor="ctr">
                    <a:solidFill>
                      <a:schemeClr val="accent3">
                        <a:lumMod val="20000"/>
                        <a:lumOff val="80000"/>
                      </a:schemeClr>
                    </a:solidFill>
                  </a:tcPr>
                </a:tc>
                <a:tc>
                  <a:txBody>
                    <a:bodyPr/>
                    <a:lstStyle/>
                    <a:p>
                      <a:pPr algn="ctr" fontAlgn="b"/>
                      <a:r>
                        <a:rPr lang="en-PH" sz="900" b="0" i="0" u="none" strike="noStrike" dirty="0">
                          <a:solidFill>
                            <a:srgbClr val="000000"/>
                          </a:solidFill>
                          <a:effectLst/>
                          <a:latin typeface="Calibri" panose="020F0502020204030204" pitchFamily="34" charset="0"/>
                        </a:rPr>
                        <a:t>0.02</a:t>
                      </a:r>
                    </a:p>
                  </a:txBody>
                  <a:tcPr marL="9062" marR="9062" marT="9062" marB="0" anchor="ctr">
                    <a:solidFill>
                      <a:schemeClr val="accent3">
                        <a:lumMod val="20000"/>
                        <a:lumOff val="80000"/>
                      </a:schemeClr>
                    </a:solidFill>
                  </a:tcPr>
                </a:tc>
                <a:extLst>
                  <a:ext uri="{0D108BD9-81ED-4DB2-BD59-A6C34878D82A}">
                    <a16:rowId xmlns:a16="http://schemas.microsoft.com/office/drawing/2014/main" val="849559912"/>
                  </a:ext>
                </a:extLst>
              </a:tr>
            </a:tbl>
          </a:graphicData>
        </a:graphic>
      </p:graphicFrame>
      <p:sp>
        <p:nvSpPr>
          <p:cNvPr id="11" name="Rectangle 10">
            <a:extLst>
              <a:ext uri="{FF2B5EF4-FFF2-40B4-BE49-F238E27FC236}">
                <a16:creationId xmlns:a16="http://schemas.microsoft.com/office/drawing/2014/main" id="{D9E99F7C-23E1-C735-8CA0-750CE9341096}"/>
              </a:ext>
            </a:extLst>
          </p:cNvPr>
          <p:cNvSpPr/>
          <p:nvPr/>
        </p:nvSpPr>
        <p:spPr>
          <a:xfrm>
            <a:off x="0" y="4914900"/>
            <a:ext cx="9144000" cy="228600"/>
          </a:xfrm>
          <a:prstGeom prst="rect">
            <a:avLst/>
          </a:prstGeom>
          <a:noFill/>
          <a:ln w="127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PH" sz="900" i="1" dirty="0">
                <a:solidFill>
                  <a:schemeClr val="bg1">
                    <a:lumMod val="50000"/>
                  </a:schemeClr>
                </a:solidFill>
              </a:rPr>
              <a:t>Source: PSA</a:t>
            </a:r>
          </a:p>
        </p:txBody>
      </p:sp>
      <p:graphicFrame>
        <p:nvGraphicFramePr>
          <p:cNvPr id="13" name="Chart 12">
            <a:extLst>
              <a:ext uri="{FF2B5EF4-FFF2-40B4-BE49-F238E27FC236}">
                <a16:creationId xmlns:a16="http://schemas.microsoft.com/office/drawing/2014/main" id="{D70ABE14-8A7B-4855-A087-503235D90610}"/>
              </a:ext>
            </a:extLst>
          </p:cNvPr>
          <p:cNvGraphicFramePr>
            <a:graphicFrameLocks/>
          </p:cNvGraphicFramePr>
          <p:nvPr>
            <p:extLst>
              <p:ext uri="{D42A27DB-BD31-4B8C-83A1-F6EECF244321}">
                <p14:modId xmlns:p14="http://schemas.microsoft.com/office/powerpoint/2010/main" val="3667424198"/>
              </p:ext>
            </p:extLst>
          </p:nvPr>
        </p:nvGraphicFramePr>
        <p:xfrm>
          <a:off x="138906" y="551765"/>
          <a:ext cx="3989388" cy="44463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398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ctrTitle"/>
          </p:nvPr>
        </p:nvSpPr>
        <p:spPr>
          <a:xfrm>
            <a:off x="1162175" y="2014975"/>
            <a:ext cx="6819600" cy="660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Invisible hunger</a:t>
            </a:r>
            <a:endParaRPr dirty="0"/>
          </a:p>
        </p:txBody>
      </p:sp>
      <p:sp>
        <p:nvSpPr>
          <p:cNvPr id="120" name="Google Shape;120;p17"/>
          <p:cNvSpPr txBox="1"/>
          <p:nvPr/>
        </p:nvSpPr>
        <p:spPr>
          <a:xfrm>
            <a:off x="4231758" y="478465"/>
            <a:ext cx="750042" cy="7900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dirty="0">
              <a:solidFill>
                <a:schemeClr val="lt1"/>
              </a:solidFill>
              <a:latin typeface="Abril Fatface"/>
              <a:ea typeface="Abril Fatface"/>
              <a:cs typeface="Abril Fatface"/>
              <a:sym typeface="Abril Fatface"/>
            </a:endParaRPr>
          </a:p>
        </p:txBody>
      </p:sp>
      <p:pic>
        <p:nvPicPr>
          <p:cNvPr id="4" name="Picture 3">
            <a:extLst>
              <a:ext uri="{FF2B5EF4-FFF2-40B4-BE49-F238E27FC236}">
                <a16:creationId xmlns:a16="http://schemas.microsoft.com/office/drawing/2014/main" id="{FCF92545-5760-4F49-A7E3-2E1F364E4917}"/>
              </a:ext>
            </a:extLst>
          </p:cNvPr>
          <p:cNvPicPr>
            <a:picLocks noChangeAspect="1"/>
          </p:cNvPicPr>
          <p:nvPr/>
        </p:nvPicPr>
        <p:blipFill>
          <a:blip r:embed="rId3"/>
          <a:stretch>
            <a:fillRect/>
          </a:stretch>
        </p:blipFill>
        <p:spPr>
          <a:xfrm>
            <a:off x="4266535" y="644951"/>
            <a:ext cx="616689" cy="4570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B6FFAA0-370A-F657-0308-F5D013E36B7E}"/>
              </a:ext>
            </a:extLst>
          </p:cNvPr>
          <p:cNvCxnSpPr>
            <a:cxnSpLocks/>
          </p:cNvCxnSpPr>
          <p:nvPr/>
        </p:nvCxnSpPr>
        <p:spPr>
          <a:xfrm>
            <a:off x="57150" y="970854"/>
            <a:ext cx="90297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21CE8A0-D432-9265-499B-15498B8A97FB}"/>
              </a:ext>
            </a:extLst>
          </p:cNvPr>
          <p:cNvSpPr/>
          <p:nvPr/>
        </p:nvSpPr>
        <p:spPr>
          <a:xfrm>
            <a:off x="57150" y="984446"/>
            <a:ext cx="5029200" cy="510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500" b="1" i="1" dirty="0"/>
              <a:t>PRIVATE PROFIT-SEEKING PROVISION OF GOODS &amp; SERVICES</a:t>
            </a:r>
          </a:p>
        </p:txBody>
      </p:sp>
      <p:sp>
        <p:nvSpPr>
          <p:cNvPr id="4" name="Rectangle 3">
            <a:extLst>
              <a:ext uri="{FF2B5EF4-FFF2-40B4-BE49-F238E27FC236}">
                <a16:creationId xmlns:a16="http://schemas.microsoft.com/office/drawing/2014/main" id="{79D8DEEC-4AB0-4E5E-9C77-55C2464814F6}"/>
              </a:ext>
            </a:extLst>
          </p:cNvPr>
          <p:cNvSpPr/>
          <p:nvPr/>
        </p:nvSpPr>
        <p:spPr>
          <a:xfrm>
            <a:off x="5537688" y="984446"/>
            <a:ext cx="3549162" cy="510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sz="1500" b="1" i="1" dirty="0"/>
              <a:t>REGRESSIVE CONSUMPTION TAXES</a:t>
            </a:r>
          </a:p>
        </p:txBody>
      </p:sp>
      <p:pic>
        <p:nvPicPr>
          <p:cNvPr id="16" name="Picture 15">
            <a:extLst>
              <a:ext uri="{FF2B5EF4-FFF2-40B4-BE49-F238E27FC236}">
                <a16:creationId xmlns:a16="http://schemas.microsoft.com/office/drawing/2014/main" id="{311BD91B-781B-A0AE-1D78-7581523A81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1437" y="4033141"/>
            <a:ext cx="1206012" cy="805656"/>
          </a:xfrm>
          <a:prstGeom prst="rect">
            <a:avLst/>
          </a:prstGeom>
        </p:spPr>
      </p:pic>
      <p:pic>
        <p:nvPicPr>
          <p:cNvPr id="18" name="Picture 17">
            <a:extLst>
              <a:ext uri="{FF2B5EF4-FFF2-40B4-BE49-F238E27FC236}">
                <a16:creationId xmlns:a16="http://schemas.microsoft.com/office/drawing/2014/main" id="{03691B64-D790-DDC9-FAF2-A5564FE17F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0338" y="4034217"/>
            <a:ext cx="1206012" cy="803506"/>
          </a:xfrm>
          <a:prstGeom prst="rect">
            <a:avLst/>
          </a:prstGeom>
        </p:spPr>
      </p:pic>
      <p:sp>
        <p:nvSpPr>
          <p:cNvPr id="19" name="TextBox 18">
            <a:extLst>
              <a:ext uri="{FF2B5EF4-FFF2-40B4-BE49-F238E27FC236}">
                <a16:creationId xmlns:a16="http://schemas.microsoft.com/office/drawing/2014/main" id="{4E65E4E3-C465-79EC-C5A7-5D4083524BEB}"/>
              </a:ext>
            </a:extLst>
          </p:cNvPr>
          <p:cNvSpPr txBox="1"/>
          <p:nvPr/>
        </p:nvSpPr>
        <p:spPr>
          <a:xfrm>
            <a:off x="0" y="5008010"/>
            <a:ext cx="9144000" cy="170175"/>
          </a:xfrm>
          <a:prstGeom prst="rect">
            <a:avLst/>
          </a:prstGeom>
          <a:noFill/>
        </p:spPr>
        <p:txBody>
          <a:bodyPr wrap="square" rtlCol="0">
            <a:spAutoFit/>
          </a:bodyPr>
          <a:lstStyle/>
          <a:p>
            <a:pPr algn="r"/>
            <a:r>
              <a:rPr lang="en-PH" sz="506" i="1" dirty="0">
                <a:solidFill>
                  <a:schemeClr val="bg1">
                    <a:lumMod val="50000"/>
                  </a:schemeClr>
                </a:solidFill>
              </a:rPr>
              <a:t>Photo credits: PUP, CNN, Reuters, NY Times, </a:t>
            </a:r>
            <a:r>
              <a:rPr lang="en-PH" sz="506" i="1" dirty="0" err="1">
                <a:solidFill>
                  <a:schemeClr val="bg1">
                    <a:lumMod val="50000"/>
                  </a:schemeClr>
                </a:solidFill>
              </a:rPr>
              <a:t>PhilStar</a:t>
            </a:r>
            <a:r>
              <a:rPr lang="en-PH" sz="506" i="1" dirty="0">
                <a:solidFill>
                  <a:schemeClr val="bg1">
                    <a:lumMod val="50000"/>
                  </a:schemeClr>
                </a:solidFill>
              </a:rPr>
              <a:t>, GMA News, Rappler, HKTDC</a:t>
            </a:r>
          </a:p>
        </p:txBody>
      </p:sp>
      <p:pic>
        <p:nvPicPr>
          <p:cNvPr id="21" name="Picture 20">
            <a:extLst>
              <a:ext uri="{FF2B5EF4-FFF2-40B4-BE49-F238E27FC236}">
                <a16:creationId xmlns:a16="http://schemas.microsoft.com/office/drawing/2014/main" id="{5206BF9C-A6D0-6404-687B-60713F4E04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1437" y="2911824"/>
            <a:ext cx="1206012" cy="804401"/>
          </a:xfrm>
          <a:prstGeom prst="rect">
            <a:avLst/>
          </a:prstGeom>
        </p:spPr>
      </p:pic>
      <p:pic>
        <p:nvPicPr>
          <p:cNvPr id="23" name="Picture 22">
            <a:extLst>
              <a:ext uri="{FF2B5EF4-FFF2-40B4-BE49-F238E27FC236}">
                <a16:creationId xmlns:a16="http://schemas.microsoft.com/office/drawing/2014/main" id="{CAED46A7-1D41-02A6-B6C4-9A5E3ED990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2660" y="2910568"/>
            <a:ext cx="1209241" cy="805657"/>
          </a:xfrm>
          <a:prstGeom prst="rect">
            <a:avLst/>
          </a:prstGeom>
        </p:spPr>
      </p:pic>
      <p:pic>
        <p:nvPicPr>
          <p:cNvPr id="33" name="Picture 32">
            <a:extLst>
              <a:ext uri="{FF2B5EF4-FFF2-40B4-BE49-F238E27FC236}">
                <a16:creationId xmlns:a16="http://schemas.microsoft.com/office/drawing/2014/main" id="{31368495-25FA-6E93-5FE4-812F71B584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80338" y="2908739"/>
            <a:ext cx="1206012" cy="805658"/>
          </a:xfrm>
          <a:prstGeom prst="rect">
            <a:avLst/>
          </a:prstGeom>
        </p:spPr>
      </p:pic>
      <p:pic>
        <p:nvPicPr>
          <p:cNvPr id="35" name="Picture 34">
            <a:extLst>
              <a:ext uri="{FF2B5EF4-FFF2-40B4-BE49-F238E27FC236}">
                <a16:creationId xmlns:a16="http://schemas.microsoft.com/office/drawing/2014/main" id="{B52C3C77-00DA-93D9-0538-B295475374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1438" y="1792361"/>
            <a:ext cx="1206013" cy="802547"/>
          </a:xfrm>
          <a:prstGeom prst="rect">
            <a:avLst/>
          </a:prstGeom>
        </p:spPr>
      </p:pic>
      <p:pic>
        <p:nvPicPr>
          <p:cNvPr id="37" name="Picture 36">
            <a:extLst>
              <a:ext uri="{FF2B5EF4-FFF2-40B4-BE49-F238E27FC236}">
                <a16:creationId xmlns:a16="http://schemas.microsoft.com/office/drawing/2014/main" id="{2CDA258D-8DDB-3CA9-0D7D-F9885B9B1CE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43610" y="1792362"/>
            <a:ext cx="1206011" cy="798005"/>
          </a:xfrm>
          <a:prstGeom prst="rect">
            <a:avLst/>
          </a:prstGeom>
        </p:spPr>
      </p:pic>
      <p:pic>
        <p:nvPicPr>
          <p:cNvPr id="39" name="Picture 38">
            <a:extLst>
              <a:ext uri="{FF2B5EF4-FFF2-40B4-BE49-F238E27FC236}">
                <a16:creationId xmlns:a16="http://schemas.microsoft.com/office/drawing/2014/main" id="{9B696012-2FBD-25A6-FDD8-26D590F32D7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61286" y="1792361"/>
            <a:ext cx="1225064" cy="787688"/>
          </a:xfrm>
          <a:prstGeom prst="rect">
            <a:avLst/>
          </a:prstGeom>
        </p:spPr>
      </p:pic>
      <p:sp>
        <p:nvSpPr>
          <p:cNvPr id="40" name="TextBox 39">
            <a:extLst>
              <a:ext uri="{FF2B5EF4-FFF2-40B4-BE49-F238E27FC236}">
                <a16:creationId xmlns:a16="http://schemas.microsoft.com/office/drawing/2014/main" id="{AACC8BE9-E2CD-3FA5-640E-C7DD3D12579A}"/>
              </a:ext>
            </a:extLst>
          </p:cNvPr>
          <p:cNvSpPr txBox="1"/>
          <p:nvPr/>
        </p:nvSpPr>
        <p:spPr>
          <a:xfrm>
            <a:off x="-13188" y="4019550"/>
            <a:ext cx="1264625" cy="838435"/>
          </a:xfrm>
          <a:prstGeom prst="rect">
            <a:avLst/>
          </a:prstGeom>
          <a:noFill/>
        </p:spPr>
        <p:txBody>
          <a:bodyPr wrap="square" rtlCol="0">
            <a:spAutoFit/>
          </a:bodyPr>
          <a:lstStyle/>
          <a:p>
            <a:pPr algn="ctr">
              <a:lnSpc>
                <a:spcPts val="1350"/>
              </a:lnSpc>
            </a:pPr>
            <a:r>
              <a:rPr lang="en-PH" b="1" dirty="0">
                <a:solidFill>
                  <a:schemeClr val="tx1"/>
                </a:solidFill>
              </a:rPr>
              <a:t>Privatized social services</a:t>
            </a:r>
          </a:p>
          <a:p>
            <a:pPr algn="ctr">
              <a:lnSpc>
                <a:spcPts val="750"/>
              </a:lnSpc>
            </a:pPr>
            <a:r>
              <a:rPr lang="en-PH" sz="825" i="1" dirty="0">
                <a:solidFill>
                  <a:schemeClr val="tx1"/>
                </a:solidFill>
              </a:rPr>
              <a:t>education, health, housing</a:t>
            </a:r>
          </a:p>
        </p:txBody>
      </p:sp>
      <p:sp>
        <p:nvSpPr>
          <p:cNvPr id="41" name="TextBox 40">
            <a:extLst>
              <a:ext uri="{FF2B5EF4-FFF2-40B4-BE49-F238E27FC236}">
                <a16:creationId xmlns:a16="http://schemas.microsoft.com/office/drawing/2014/main" id="{DDD36FE5-070C-BD1D-E57C-15F36810BAF6}"/>
              </a:ext>
            </a:extLst>
          </p:cNvPr>
          <p:cNvSpPr txBox="1"/>
          <p:nvPr/>
        </p:nvSpPr>
        <p:spPr>
          <a:xfrm>
            <a:off x="-13188" y="3000939"/>
            <a:ext cx="1264625" cy="656590"/>
          </a:xfrm>
          <a:prstGeom prst="rect">
            <a:avLst/>
          </a:prstGeom>
          <a:noFill/>
        </p:spPr>
        <p:txBody>
          <a:bodyPr wrap="square" rtlCol="0">
            <a:spAutoFit/>
          </a:bodyPr>
          <a:lstStyle/>
          <a:p>
            <a:pPr algn="ctr">
              <a:lnSpc>
                <a:spcPts val="1350"/>
              </a:lnSpc>
            </a:pPr>
            <a:r>
              <a:rPr lang="en-PH" b="1" dirty="0">
                <a:solidFill>
                  <a:schemeClr val="tx1"/>
                </a:solidFill>
              </a:rPr>
              <a:t>Privatized utilities</a:t>
            </a:r>
          </a:p>
          <a:p>
            <a:pPr algn="ctr">
              <a:lnSpc>
                <a:spcPts val="750"/>
              </a:lnSpc>
            </a:pPr>
            <a:r>
              <a:rPr lang="en-PH" sz="830" i="1" dirty="0">
                <a:solidFill>
                  <a:schemeClr val="tx1"/>
                </a:solidFill>
              </a:rPr>
              <a:t>transport, telecoms, power, water</a:t>
            </a:r>
          </a:p>
        </p:txBody>
      </p:sp>
      <p:sp>
        <p:nvSpPr>
          <p:cNvPr id="42" name="TextBox 41">
            <a:extLst>
              <a:ext uri="{FF2B5EF4-FFF2-40B4-BE49-F238E27FC236}">
                <a16:creationId xmlns:a16="http://schemas.microsoft.com/office/drawing/2014/main" id="{CB26FAE8-0F20-7357-4FF0-56691347046D}"/>
              </a:ext>
            </a:extLst>
          </p:cNvPr>
          <p:cNvSpPr txBox="1"/>
          <p:nvPr/>
        </p:nvSpPr>
        <p:spPr>
          <a:xfrm>
            <a:off x="1" y="1878415"/>
            <a:ext cx="1264625" cy="656590"/>
          </a:xfrm>
          <a:prstGeom prst="rect">
            <a:avLst/>
          </a:prstGeom>
          <a:noFill/>
        </p:spPr>
        <p:txBody>
          <a:bodyPr wrap="square" rtlCol="0">
            <a:spAutoFit/>
          </a:bodyPr>
          <a:lstStyle/>
          <a:p>
            <a:pPr algn="ctr">
              <a:lnSpc>
                <a:spcPts val="1350"/>
              </a:lnSpc>
            </a:pPr>
            <a:r>
              <a:rPr lang="en-PH" b="1" dirty="0">
                <a:solidFill>
                  <a:schemeClr val="tx1"/>
                </a:solidFill>
              </a:rPr>
              <a:t>Import-dependence</a:t>
            </a:r>
          </a:p>
          <a:p>
            <a:pPr algn="ctr">
              <a:lnSpc>
                <a:spcPts val="825"/>
              </a:lnSpc>
            </a:pPr>
            <a:r>
              <a:rPr lang="en-PH" sz="825" i="1" dirty="0">
                <a:solidFill>
                  <a:schemeClr val="tx1"/>
                </a:solidFill>
              </a:rPr>
              <a:t>consumer goods, intermediate, producer</a:t>
            </a:r>
          </a:p>
        </p:txBody>
      </p:sp>
      <p:graphicFrame>
        <p:nvGraphicFramePr>
          <p:cNvPr id="43" name="Chart 42">
            <a:extLst>
              <a:ext uri="{FF2B5EF4-FFF2-40B4-BE49-F238E27FC236}">
                <a16:creationId xmlns:a16="http://schemas.microsoft.com/office/drawing/2014/main" id="{E657D541-1841-A857-C948-58CDF08EF1B2}"/>
              </a:ext>
            </a:extLst>
          </p:cNvPr>
          <p:cNvGraphicFramePr>
            <a:graphicFrameLocks/>
          </p:cNvGraphicFramePr>
          <p:nvPr>
            <p:extLst>
              <p:ext uri="{D42A27DB-BD31-4B8C-83A1-F6EECF244321}">
                <p14:modId xmlns:p14="http://schemas.microsoft.com/office/powerpoint/2010/main" val="457095947"/>
              </p:ext>
            </p:extLst>
          </p:nvPr>
        </p:nvGraphicFramePr>
        <p:xfrm>
          <a:off x="5410200" y="1558942"/>
          <a:ext cx="3549162" cy="3278781"/>
        </p:xfrm>
        <a:graphic>
          <a:graphicData uri="http://schemas.openxmlformats.org/drawingml/2006/chart">
            <c:chart xmlns:c="http://schemas.openxmlformats.org/drawingml/2006/chart" xmlns:r="http://schemas.openxmlformats.org/officeDocument/2006/relationships" r:id="rId11"/>
          </a:graphicData>
        </a:graphic>
      </p:graphicFrame>
      <p:sp>
        <p:nvSpPr>
          <p:cNvPr id="44" name="TextBox 43">
            <a:extLst>
              <a:ext uri="{FF2B5EF4-FFF2-40B4-BE49-F238E27FC236}">
                <a16:creationId xmlns:a16="http://schemas.microsoft.com/office/drawing/2014/main" id="{E6BCC0F5-FEBB-29A1-4BB9-90BE1AB140DD}"/>
              </a:ext>
            </a:extLst>
          </p:cNvPr>
          <p:cNvSpPr txBox="1"/>
          <p:nvPr/>
        </p:nvSpPr>
        <p:spPr>
          <a:xfrm>
            <a:off x="8458201" y="2304060"/>
            <a:ext cx="679938" cy="400110"/>
          </a:xfrm>
          <a:prstGeom prst="rect">
            <a:avLst/>
          </a:prstGeom>
          <a:noFill/>
        </p:spPr>
        <p:txBody>
          <a:bodyPr wrap="square" rtlCol="0">
            <a:spAutoFit/>
          </a:bodyPr>
          <a:lstStyle/>
          <a:p>
            <a:pPr algn="ctr">
              <a:lnSpc>
                <a:spcPts val="825"/>
              </a:lnSpc>
            </a:pPr>
            <a:r>
              <a:rPr lang="en-PH" sz="825" b="1" i="1" dirty="0">
                <a:solidFill>
                  <a:schemeClr val="tx1"/>
                </a:solidFill>
              </a:rPr>
              <a:t>Excise tax &amp; VAT </a:t>
            </a:r>
            <a:r>
              <a:rPr lang="en-PH" sz="825" b="1" dirty="0">
                <a:solidFill>
                  <a:schemeClr val="tx1"/>
                </a:solidFill>
                <a:highlight>
                  <a:srgbClr val="FFFF00"/>
                </a:highlight>
                <a:ea typeface="Arial Black"/>
                <a:cs typeface="Arial Black"/>
                <a:sym typeface="Arial Black"/>
              </a:rPr>
              <a:t>UP</a:t>
            </a:r>
            <a:endParaRPr lang="en-PH" sz="825" b="1" i="1" dirty="0">
              <a:solidFill>
                <a:schemeClr val="tx1"/>
              </a:solidFill>
            </a:endParaRPr>
          </a:p>
        </p:txBody>
      </p:sp>
      <p:sp>
        <p:nvSpPr>
          <p:cNvPr id="45" name="TextBox 44">
            <a:extLst>
              <a:ext uri="{FF2B5EF4-FFF2-40B4-BE49-F238E27FC236}">
                <a16:creationId xmlns:a16="http://schemas.microsoft.com/office/drawing/2014/main" id="{BF439AB5-233A-937F-16CD-1B31DB96011F}"/>
              </a:ext>
            </a:extLst>
          </p:cNvPr>
          <p:cNvSpPr txBox="1"/>
          <p:nvPr/>
        </p:nvSpPr>
        <p:spPr>
          <a:xfrm>
            <a:off x="8368145" y="2767570"/>
            <a:ext cx="769994" cy="297517"/>
          </a:xfrm>
          <a:prstGeom prst="rect">
            <a:avLst/>
          </a:prstGeom>
          <a:noFill/>
        </p:spPr>
        <p:txBody>
          <a:bodyPr wrap="square" rtlCol="0">
            <a:spAutoFit/>
          </a:bodyPr>
          <a:lstStyle/>
          <a:p>
            <a:pPr algn="ctr">
              <a:lnSpc>
                <a:spcPts val="825"/>
              </a:lnSpc>
            </a:pPr>
            <a:r>
              <a:rPr lang="en-PH" sz="825" b="1" i="1" dirty="0">
                <a:solidFill>
                  <a:schemeClr val="tx1"/>
                </a:solidFill>
              </a:rPr>
              <a:t>Corporate tax </a:t>
            </a:r>
            <a:r>
              <a:rPr lang="en-PH" sz="825" b="1" dirty="0">
                <a:solidFill>
                  <a:schemeClr val="tx1"/>
                </a:solidFill>
                <a:highlight>
                  <a:srgbClr val="FFFF00"/>
                </a:highlight>
                <a:ea typeface="Arial Black"/>
                <a:cs typeface="Arial Black"/>
                <a:sym typeface="Arial Black"/>
              </a:rPr>
              <a:t>DOWN</a:t>
            </a:r>
            <a:endParaRPr lang="en-PH" sz="825" b="1" i="1" dirty="0">
              <a:solidFill>
                <a:schemeClr val="tx1"/>
              </a:solidFill>
            </a:endParaRPr>
          </a:p>
        </p:txBody>
      </p:sp>
      <p:sp>
        <p:nvSpPr>
          <p:cNvPr id="46" name="TextBox 45">
            <a:extLst>
              <a:ext uri="{FF2B5EF4-FFF2-40B4-BE49-F238E27FC236}">
                <a16:creationId xmlns:a16="http://schemas.microsoft.com/office/drawing/2014/main" id="{82A440FB-2CD2-4A36-74C5-821A0E90AAE7}"/>
              </a:ext>
            </a:extLst>
          </p:cNvPr>
          <p:cNvSpPr txBox="1"/>
          <p:nvPr/>
        </p:nvSpPr>
        <p:spPr>
          <a:xfrm>
            <a:off x="8467726" y="3115629"/>
            <a:ext cx="679938" cy="299826"/>
          </a:xfrm>
          <a:prstGeom prst="rect">
            <a:avLst/>
          </a:prstGeom>
          <a:noFill/>
        </p:spPr>
        <p:txBody>
          <a:bodyPr wrap="square" rtlCol="0">
            <a:spAutoFit/>
          </a:bodyPr>
          <a:lstStyle/>
          <a:p>
            <a:pPr algn="ctr">
              <a:lnSpc>
                <a:spcPts val="825"/>
              </a:lnSpc>
            </a:pPr>
            <a:r>
              <a:rPr lang="en-PH" sz="825" b="1" i="1" dirty="0">
                <a:solidFill>
                  <a:schemeClr val="tx1"/>
                </a:solidFill>
              </a:rPr>
              <a:t>Individual tax </a:t>
            </a:r>
            <a:r>
              <a:rPr lang="en-PH" sz="825" b="1" dirty="0">
                <a:solidFill>
                  <a:schemeClr val="tx1"/>
                </a:solidFill>
                <a:highlight>
                  <a:srgbClr val="FFFF00"/>
                </a:highlight>
                <a:ea typeface="Arial Black"/>
                <a:cs typeface="Arial Black"/>
                <a:sym typeface="Arial Black"/>
              </a:rPr>
              <a:t>UP</a:t>
            </a:r>
            <a:endParaRPr lang="en-PH" sz="825" b="1" i="1" dirty="0">
              <a:solidFill>
                <a:schemeClr val="tx1"/>
              </a:solidFill>
            </a:endParaRPr>
          </a:p>
        </p:txBody>
      </p:sp>
      <p:sp>
        <p:nvSpPr>
          <p:cNvPr id="7" name="TextBox 6">
            <a:extLst>
              <a:ext uri="{FF2B5EF4-FFF2-40B4-BE49-F238E27FC236}">
                <a16:creationId xmlns:a16="http://schemas.microsoft.com/office/drawing/2014/main" id="{F8537A0E-285F-E4DE-D334-1EE18DDEA516}"/>
              </a:ext>
            </a:extLst>
          </p:cNvPr>
          <p:cNvSpPr txBox="1"/>
          <p:nvPr/>
        </p:nvSpPr>
        <p:spPr>
          <a:xfrm>
            <a:off x="5886450" y="4017505"/>
            <a:ext cx="3200401" cy="402418"/>
          </a:xfrm>
          <a:prstGeom prst="rect">
            <a:avLst/>
          </a:prstGeom>
          <a:noFill/>
        </p:spPr>
        <p:txBody>
          <a:bodyPr wrap="square" rtlCol="0">
            <a:spAutoFit/>
          </a:bodyPr>
          <a:lstStyle/>
          <a:p>
            <a:pPr algn="r">
              <a:lnSpc>
                <a:spcPts val="825"/>
              </a:lnSpc>
            </a:pPr>
            <a:r>
              <a:rPr lang="en-PH" sz="825" b="1" dirty="0">
                <a:solidFill>
                  <a:schemeClr val="tx2"/>
                </a:solidFill>
                <a:highlight>
                  <a:srgbClr val="FFFF00"/>
                </a:highlight>
                <a:ea typeface="Arial Black"/>
                <a:cs typeface="Arial Black"/>
                <a:sym typeface="Arial Black"/>
              </a:rPr>
              <a:t>NO billionaire wealth tax</a:t>
            </a:r>
          </a:p>
          <a:p>
            <a:pPr algn="r">
              <a:lnSpc>
                <a:spcPts val="825"/>
              </a:lnSpc>
            </a:pPr>
            <a:r>
              <a:rPr lang="en-PH" sz="825" b="1" dirty="0">
                <a:solidFill>
                  <a:schemeClr val="tx2"/>
                </a:solidFill>
                <a:highlight>
                  <a:srgbClr val="FFFF00"/>
                </a:highlight>
                <a:ea typeface="Arial Black"/>
                <a:cs typeface="Arial Black"/>
                <a:sym typeface="Arial Black"/>
              </a:rPr>
              <a:t>NO windfall tax on private land values rising from public infra projects</a:t>
            </a:r>
            <a:endParaRPr lang="en-PH" sz="825" b="1" i="1" dirty="0">
              <a:solidFill>
                <a:schemeClr val="tx2"/>
              </a:solidFill>
            </a:endParaRPr>
          </a:p>
        </p:txBody>
      </p:sp>
      <p:sp>
        <p:nvSpPr>
          <p:cNvPr id="8" name="TextBox 7">
            <a:extLst>
              <a:ext uri="{FF2B5EF4-FFF2-40B4-BE49-F238E27FC236}">
                <a16:creationId xmlns:a16="http://schemas.microsoft.com/office/drawing/2014/main" id="{22E5A348-6441-67AB-39AB-BC176074FE77}"/>
              </a:ext>
            </a:extLst>
          </p:cNvPr>
          <p:cNvSpPr txBox="1"/>
          <p:nvPr/>
        </p:nvSpPr>
        <p:spPr>
          <a:xfrm>
            <a:off x="5886450" y="4023855"/>
            <a:ext cx="3200401" cy="402418"/>
          </a:xfrm>
          <a:prstGeom prst="rect">
            <a:avLst/>
          </a:prstGeom>
          <a:noFill/>
        </p:spPr>
        <p:txBody>
          <a:bodyPr wrap="square" rtlCol="0">
            <a:spAutoFit/>
          </a:bodyPr>
          <a:lstStyle/>
          <a:p>
            <a:pPr algn="r">
              <a:lnSpc>
                <a:spcPts val="825"/>
              </a:lnSpc>
            </a:pPr>
            <a:r>
              <a:rPr lang="en-PH" sz="825" b="1" dirty="0">
                <a:solidFill>
                  <a:schemeClr val="tx1"/>
                </a:solidFill>
                <a:highlight>
                  <a:srgbClr val="FFFF00"/>
                </a:highlight>
                <a:ea typeface="Arial Black"/>
                <a:cs typeface="Arial Black"/>
                <a:sym typeface="Arial Black"/>
              </a:rPr>
              <a:t>NO billionaire wealth tax</a:t>
            </a:r>
          </a:p>
          <a:p>
            <a:pPr algn="r">
              <a:lnSpc>
                <a:spcPts val="825"/>
              </a:lnSpc>
            </a:pPr>
            <a:r>
              <a:rPr lang="en-PH" sz="825" b="1" dirty="0">
                <a:solidFill>
                  <a:schemeClr val="tx1"/>
                </a:solidFill>
                <a:highlight>
                  <a:srgbClr val="FFFF00"/>
                </a:highlight>
                <a:ea typeface="Arial Black"/>
                <a:cs typeface="Arial Black"/>
                <a:sym typeface="Arial Black"/>
              </a:rPr>
              <a:t>NO windfall tax on private land values rising from public infra projects</a:t>
            </a:r>
            <a:endParaRPr lang="en-PH" sz="825" b="1" i="1" dirty="0">
              <a:solidFill>
                <a:schemeClr val="tx1"/>
              </a:solidFill>
            </a:endParaRPr>
          </a:p>
        </p:txBody>
      </p:sp>
      <p:sp>
        <p:nvSpPr>
          <p:cNvPr id="6" name="TextBox 5">
            <a:extLst>
              <a:ext uri="{FF2B5EF4-FFF2-40B4-BE49-F238E27FC236}">
                <a16:creationId xmlns:a16="http://schemas.microsoft.com/office/drawing/2014/main" id="{8B7A0A87-C16B-B3BC-2637-875D814BA300}"/>
              </a:ext>
            </a:extLst>
          </p:cNvPr>
          <p:cNvSpPr txBox="1"/>
          <p:nvPr/>
        </p:nvSpPr>
        <p:spPr>
          <a:xfrm>
            <a:off x="0" y="142830"/>
            <a:ext cx="9144000" cy="323165"/>
          </a:xfrm>
          <a:prstGeom prst="rect">
            <a:avLst/>
          </a:prstGeom>
          <a:noFill/>
        </p:spPr>
        <p:txBody>
          <a:bodyPr wrap="square" rtlCol="0">
            <a:spAutoFit/>
          </a:bodyPr>
          <a:lstStyle/>
          <a:p>
            <a:pPr algn="ctr"/>
            <a:r>
              <a:rPr lang="en-US" sz="1500" b="1" spc="-15" dirty="0">
                <a:solidFill>
                  <a:srgbClr val="FF0000"/>
                </a:solidFill>
              </a:rPr>
              <a:t>Prices are higher than they should be because of: 1) state-supported profit-seeking; and 2) high consumption taxes</a:t>
            </a:r>
          </a:p>
        </p:txBody>
      </p:sp>
      <p:pic>
        <p:nvPicPr>
          <p:cNvPr id="9" name="Picture 8">
            <a:extLst>
              <a:ext uri="{FF2B5EF4-FFF2-40B4-BE49-F238E27FC236}">
                <a16:creationId xmlns:a16="http://schemas.microsoft.com/office/drawing/2014/main" id="{C1B0542D-7F52-5547-92F7-3C495A2E215A}"/>
              </a:ext>
            </a:extLst>
          </p:cNvPr>
          <p:cNvPicPr>
            <a:picLocks noChangeAspect="1"/>
          </p:cNvPicPr>
          <p:nvPr/>
        </p:nvPicPr>
        <p:blipFill>
          <a:blip r:embed="rId12"/>
          <a:stretch>
            <a:fillRect/>
          </a:stretch>
        </p:blipFill>
        <p:spPr>
          <a:xfrm>
            <a:off x="2563390" y="4032067"/>
            <a:ext cx="1206013" cy="803506"/>
          </a:xfrm>
          <a:prstGeom prst="rect">
            <a:avLst/>
          </a:prstGeom>
        </p:spPr>
      </p:pic>
    </p:spTree>
    <p:extLst>
      <p:ext uri="{BB962C8B-B14F-4D97-AF65-F5344CB8AC3E}">
        <p14:creationId xmlns:p14="http://schemas.microsoft.com/office/powerpoint/2010/main" val="3173574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Unprecedented and massive but disguised jobs crisis</a:t>
            </a:r>
            <a:endParaRPr dirty="0"/>
          </a:p>
        </p:txBody>
      </p:sp>
      <p:sp>
        <p:nvSpPr>
          <p:cNvPr id="175" name="Google Shape;175;p23"/>
          <p:cNvSpPr txBox="1">
            <a:spLocks noGrp="1"/>
          </p:cNvSpPr>
          <p:nvPr>
            <p:ph type="body" idx="1"/>
          </p:nvPr>
        </p:nvSpPr>
        <p:spPr>
          <a:xfrm>
            <a:off x="347300" y="1188900"/>
            <a:ext cx="2333700" cy="2765700"/>
          </a:xfrm>
          <a:prstGeom prst="rect">
            <a:avLst/>
          </a:prstGeom>
        </p:spPr>
        <p:txBody>
          <a:bodyPr spcFirstLastPara="1" wrap="square" lIns="0" tIns="0" rIns="0" bIns="0" anchor="ctr" anchorCtr="0">
            <a:noAutofit/>
          </a:bodyPr>
          <a:lstStyle/>
          <a:p>
            <a:pPr marL="97916" indent="0" defTabSz="407504" fontAlgn="base" hangingPunct="0">
              <a:lnSpc>
                <a:spcPct val="93000"/>
              </a:lnSpc>
              <a:spcBef>
                <a:spcPts val="1316"/>
              </a:spcBef>
              <a:spcAft>
                <a:spcPts val="35"/>
              </a:spcAft>
              <a:buSzPct val="45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800" dirty="0">
                <a:solidFill>
                  <a:schemeClr val="tx1"/>
                </a:solidFill>
              </a:rPr>
              <a:t>Lack of jobs is widespread; PH is #1 in unemployment in Southeast Asia</a:t>
            </a:r>
          </a:p>
        </p:txBody>
      </p:sp>
      <p:sp>
        <p:nvSpPr>
          <p:cNvPr id="177" name="Google Shape;177;p23"/>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178" name="Google Shape;178;p23"/>
          <p:cNvSpPr txBox="1">
            <a:spLocks noGrp="1"/>
          </p:cNvSpPr>
          <p:nvPr>
            <p:ph type="body" idx="1"/>
          </p:nvPr>
        </p:nvSpPr>
        <p:spPr>
          <a:xfrm>
            <a:off x="6414400" y="1188900"/>
            <a:ext cx="2333700" cy="2765700"/>
          </a:xfrm>
          <a:prstGeom prst="rect">
            <a:avLst/>
          </a:prstGeom>
        </p:spPr>
        <p:txBody>
          <a:bodyPr spcFirstLastPara="1" wrap="square" lIns="0" tIns="0" rIns="0" bIns="0" anchor="ctr" anchorCtr="0">
            <a:noAutofit/>
          </a:bodyPr>
          <a:lstStyle/>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200" dirty="0">
                <a:solidFill>
                  <a:schemeClr val="tx1"/>
                </a:solidFill>
              </a:rPr>
              <a:t>Of the 100 ‘employed’, 74 are in informal work</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200" dirty="0">
                <a:solidFill>
                  <a:schemeClr val="tx1"/>
                </a:solidFill>
              </a:rPr>
              <a:t>Informal work ballooned from 29.3 million (2019) to 32.8 million (2022)</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200" dirty="0">
                <a:solidFill>
                  <a:schemeClr val="tx1"/>
                </a:solidFill>
              </a:rPr>
              <a:t>In Marcos Jr’s first 6 months, of the 10 reported jobs created, 8 are just part-time work</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200" dirty="0">
                <a:solidFill>
                  <a:schemeClr val="tx1"/>
                </a:solidFill>
              </a:rPr>
              <a:t>In the last two decades, the economy has created less and less jobs</a:t>
            </a:r>
          </a:p>
        </p:txBody>
      </p:sp>
      <p:pic>
        <p:nvPicPr>
          <p:cNvPr id="8" name="Picture 5">
            <a:extLst>
              <a:ext uri="{FF2B5EF4-FFF2-40B4-BE49-F238E27FC236}">
                <a16:creationId xmlns:a16="http://schemas.microsoft.com/office/drawing/2014/main" id="{4269452C-3353-C84C-A69C-1B0F5E0BF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875" y="1188900"/>
            <a:ext cx="2550150" cy="17034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4">
            <a:extLst>
              <a:ext uri="{FF2B5EF4-FFF2-40B4-BE49-F238E27FC236}">
                <a16:creationId xmlns:a16="http://schemas.microsoft.com/office/drawing/2014/main" id="{20D053A1-764E-D348-8519-FBB38E9F7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235" y="2634139"/>
            <a:ext cx="2653828" cy="1771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0633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Worsening but invisible poverty</a:t>
            </a:r>
            <a:endParaRPr dirty="0"/>
          </a:p>
        </p:txBody>
      </p:sp>
      <p:sp>
        <p:nvSpPr>
          <p:cNvPr id="175" name="Google Shape;175;p23"/>
          <p:cNvSpPr txBox="1">
            <a:spLocks noGrp="1"/>
          </p:cNvSpPr>
          <p:nvPr>
            <p:ph type="body" idx="1"/>
          </p:nvPr>
        </p:nvSpPr>
        <p:spPr>
          <a:xfrm>
            <a:off x="347300" y="1188900"/>
            <a:ext cx="2333700" cy="2765700"/>
          </a:xfrm>
          <a:prstGeom prst="rect">
            <a:avLst/>
          </a:prstGeom>
        </p:spPr>
        <p:txBody>
          <a:bodyPr spcFirstLastPara="1" wrap="square" lIns="0" tIns="0" rIns="0" bIns="0" anchor="ctr" anchorCtr="0">
            <a:noAutofit/>
          </a:bodyPr>
          <a:lstStyle/>
          <a:p>
            <a:pPr marL="97916"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800" dirty="0">
                <a:solidFill>
                  <a:schemeClr val="tx1"/>
                </a:solidFill>
              </a:rPr>
              <a:t>Poverty incidence increased in 2021 (13.2%); 20M Filipinos (18.1% of population), but this is based on the low official threshold of Php79 per day</a:t>
            </a:r>
          </a:p>
        </p:txBody>
      </p:sp>
      <p:sp>
        <p:nvSpPr>
          <p:cNvPr id="177" name="Google Shape;177;p23"/>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178" name="Google Shape;178;p23"/>
          <p:cNvSpPr txBox="1">
            <a:spLocks noGrp="1"/>
          </p:cNvSpPr>
          <p:nvPr>
            <p:ph type="body" idx="1"/>
          </p:nvPr>
        </p:nvSpPr>
        <p:spPr>
          <a:xfrm>
            <a:off x="6414400" y="1188900"/>
            <a:ext cx="2333700" cy="2765700"/>
          </a:xfrm>
          <a:prstGeom prst="rect">
            <a:avLst/>
          </a:prstGeom>
        </p:spPr>
        <p:txBody>
          <a:bodyPr spcFirstLastPara="1" wrap="square" lIns="0" tIns="0" rIns="0" bIns="0" anchor="ctr" anchorCtr="0">
            <a:noAutofit/>
          </a:bodyPr>
          <a:lstStyle/>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800" dirty="0">
                <a:solidFill>
                  <a:schemeClr val="tx1"/>
                </a:solidFill>
                <a:cs typeface="Arial" panose="020B0604020202020204" pitchFamily="34" charset="0"/>
              </a:rPr>
              <a:t>PH is 4</a:t>
            </a:r>
            <a:r>
              <a:rPr lang="en-PH" altLang="en-US" sz="1800" baseline="30000" dirty="0">
                <a:solidFill>
                  <a:schemeClr val="tx1"/>
                </a:solidFill>
                <a:cs typeface="Arial" panose="020B0604020202020204" pitchFamily="34" charset="0"/>
              </a:rPr>
              <a:t>th</a:t>
            </a:r>
            <a:r>
              <a:rPr lang="en-PH" altLang="en-US" sz="1800" dirty="0">
                <a:solidFill>
                  <a:schemeClr val="tx1"/>
                </a:solidFill>
                <a:cs typeface="Arial" panose="020B0604020202020204" pitchFamily="34" charset="0"/>
              </a:rPr>
              <a:t> worst poverty in Southeast Asia (ADB)</a:t>
            </a:r>
          </a:p>
        </p:txBody>
      </p:sp>
      <p:pic>
        <p:nvPicPr>
          <p:cNvPr id="12" name="Picture 4">
            <a:extLst>
              <a:ext uri="{FF2B5EF4-FFF2-40B4-BE49-F238E27FC236}">
                <a16:creationId xmlns:a16="http://schemas.microsoft.com/office/drawing/2014/main" id="{2AFD315B-9B75-574D-B131-58E6A385D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01" y="1533745"/>
            <a:ext cx="3682414" cy="20760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958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Severe inequality</a:t>
            </a:r>
            <a:endParaRPr dirty="0"/>
          </a:p>
        </p:txBody>
      </p:sp>
      <p:sp>
        <p:nvSpPr>
          <p:cNvPr id="175" name="Google Shape;175;p23"/>
          <p:cNvSpPr txBox="1">
            <a:spLocks noGrp="1"/>
          </p:cNvSpPr>
          <p:nvPr>
            <p:ph type="body" idx="1"/>
          </p:nvPr>
        </p:nvSpPr>
        <p:spPr>
          <a:xfrm>
            <a:off x="347300" y="1188900"/>
            <a:ext cx="2333700" cy="2765700"/>
          </a:xfrm>
          <a:prstGeom prst="rect">
            <a:avLst/>
          </a:prstGeom>
        </p:spPr>
        <p:txBody>
          <a:bodyPr spcFirstLastPara="1" wrap="square" lIns="0" tIns="0" rIns="0" bIns="0" anchor="ctr" anchorCtr="0">
            <a:noAutofit/>
          </a:bodyPr>
          <a:lstStyle/>
          <a:p>
            <a:pPr marL="97916"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400" dirty="0">
                <a:solidFill>
                  <a:schemeClr val="tx1"/>
                </a:solidFill>
              </a:rPr>
              <a:t>There is a huge gap between rich and poor. The median wealth is only Php140,000.</a:t>
            </a:r>
          </a:p>
          <a:p>
            <a:pPr marL="97916"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400" dirty="0">
                <a:solidFill>
                  <a:schemeClr val="tx1"/>
                </a:solidFill>
              </a:rPr>
              <a:t>0.1% of all families have income of Php350K-Php10M per month, while 60% of us have income of only Php22,000 or less per month</a:t>
            </a:r>
          </a:p>
        </p:txBody>
      </p:sp>
      <p:sp>
        <p:nvSpPr>
          <p:cNvPr id="177" name="Google Shape;177;p23"/>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dirty="0"/>
          </a:p>
        </p:txBody>
      </p:sp>
      <p:sp>
        <p:nvSpPr>
          <p:cNvPr id="178" name="Google Shape;178;p23"/>
          <p:cNvSpPr txBox="1">
            <a:spLocks noGrp="1"/>
          </p:cNvSpPr>
          <p:nvPr>
            <p:ph type="body" idx="1"/>
          </p:nvPr>
        </p:nvSpPr>
        <p:spPr>
          <a:xfrm>
            <a:off x="6414400" y="1188900"/>
            <a:ext cx="2333700" cy="2765700"/>
          </a:xfrm>
          <a:prstGeom prst="rect">
            <a:avLst/>
          </a:prstGeom>
        </p:spPr>
        <p:txBody>
          <a:bodyPr spcFirstLastPara="1" wrap="square" lIns="0" tIns="0" rIns="0" bIns="0" anchor="ctr" anchorCtr="0">
            <a:noAutofit/>
          </a:bodyPr>
          <a:lstStyle/>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400" dirty="0">
                <a:solidFill>
                  <a:schemeClr val="tx1"/>
                </a:solidFill>
                <a:cs typeface="Arial" panose="020B0604020202020204" pitchFamily="34" charset="0"/>
              </a:rPr>
              <a:t>Net income of 50 richest Filipinos is equal to the net income of 60-70M population</a:t>
            </a:r>
          </a:p>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400" dirty="0">
                <a:solidFill>
                  <a:schemeClr val="tx1"/>
                </a:solidFill>
                <a:cs typeface="Arial" panose="020B0604020202020204" pitchFamily="34" charset="0"/>
              </a:rPr>
              <a:t>The net income of the 10 richest even increased 81% in 2021, while real wages declined</a:t>
            </a:r>
          </a:p>
          <a:p>
            <a:pPr marL="101600" indent="0" defTabSz="407504" fontAlgn="base" hangingPunct="0">
              <a:lnSpc>
                <a:spcPct val="93000"/>
              </a:lnSpc>
              <a:spcBef>
                <a:spcPts val="1316"/>
              </a:spcBef>
              <a:spcAft>
                <a:spcPts val="35"/>
              </a:spcAft>
              <a:buSzPct val="100000"/>
              <a:buNone/>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1400" dirty="0">
                <a:solidFill>
                  <a:schemeClr val="tx1"/>
                </a:solidFill>
                <a:cs typeface="Arial" panose="020B0604020202020204" pitchFamily="34" charset="0"/>
              </a:rPr>
              <a:t>In 100 countries, the highest increase in inequality happened in PH (World Bank)</a:t>
            </a:r>
          </a:p>
        </p:txBody>
      </p:sp>
      <p:pic>
        <p:nvPicPr>
          <p:cNvPr id="7" name="Picture 4">
            <a:extLst>
              <a:ext uri="{FF2B5EF4-FFF2-40B4-BE49-F238E27FC236}">
                <a16:creationId xmlns:a16="http://schemas.microsoft.com/office/drawing/2014/main" id="{17FF838F-ECEA-414F-8ADE-9FC4CA8EF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250" y="1548056"/>
            <a:ext cx="3581400" cy="204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48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78DAE-FC79-1046-BE6A-D57372682D20}"/>
              </a:ext>
            </a:extLst>
          </p:cNvPr>
          <p:cNvSpPr>
            <a:spLocks noGrp="1"/>
          </p:cNvSpPr>
          <p:nvPr>
            <p:ph type="title"/>
          </p:nvPr>
        </p:nvSpPr>
        <p:spPr/>
        <p:txBody>
          <a:bodyPr>
            <a:noAutofit/>
          </a:bodyPr>
          <a:lstStyle/>
          <a:p>
            <a:r>
              <a:rPr lang="en-US" i="1" dirty="0">
                <a:solidFill>
                  <a:srgbClr val="FFFF00"/>
                </a:solidFill>
                <a:latin typeface="+mn-lt"/>
              </a:rPr>
              <a:t>The govt can do a lot of things to solve our economic troubles, but it simply chooses not to. </a:t>
            </a:r>
          </a:p>
        </p:txBody>
      </p:sp>
      <p:sp>
        <p:nvSpPr>
          <p:cNvPr id="7" name="Content Placeholder 6">
            <a:extLst>
              <a:ext uri="{FF2B5EF4-FFF2-40B4-BE49-F238E27FC236}">
                <a16:creationId xmlns:a16="http://schemas.microsoft.com/office/drawing/2014/main" id="{86BE0D24-85AD-154C-8A0D-C66859641414}"/>
              </a:ext>
            </a:extLst>
          </p:cNvPr>
          <p:cNvSpPr>
            <a:spLocks noGrp="1"/>
          </p:cNvSpPr>
          <p:nvPr>
            <p:ph sz="half" idx="1"/>
          </p:nvPr>
        </p:nvSpPr>
        <p:spPr/>
        <p:txBody>
          <a:bodyPr>
            <a:normAutofit fontScale="77500" lnSpcReduction="20000"/>
          </a:bodyPr>
          <a:lstStyle/>
          <a:p>
            <a:endParaRPr lang="en-US"/>
          </a:p>
        </p:txBody>
      </p:sp>
      <p:sp>
        <p:nvSpPr>
          <p:cNvPr id="9" name="Content Placeholder 8">
            <a:extLst>
              <a:ext uri="{FF2B5EF4-FFF2-40B4-BE49-F238E27FC236}">
                <a16:creationId xmlns:a16="http://schemas.microsoft.com/office/drawing/2014/main" id="{F9678ECF-C163-F44C-831A-67AC6FDDC26F}"/>
              </a:ext>
            </a:extLst>
          </p:cNvPr>
          <p:cNvSpPr>
            <a:spLocks noGrp="1"/>
          </p:cNvSpPr>
          <p:nvPr>
            <p:ph sz="half" idx="2"/>
          </p:nvPr>
        </p:nvSpPr>
        <p:spPr/>
        <p:txBody>
          <a:bodyPr>
            <a:normAutofit fontScale="77500" lnSpcReduction="20000"/>
          </a:bodyPr>
          <a:lstStyle/>
          <a:p>
            <a:r>
              <a:rPr lang="en-US" dirty="0">
                <a:solidFill>
                  <a:schemeClr val="bg1"/>
                </a:solidFill>
              </a:rPr>
              <a:t>It chooses </a:t>
            </a:r>
            <a:r>
              <a:rPr lang="en-US" i="1" dirty="0">
                <a:solidFill>
                  <a:schemeClr val="bg1"/>
                </a:solidFill>
              </a:rPr>
              <a:t>not</a:t>
            </a:r>
            <a:r>
              <a:rPr lang="en-US" dirty="0">
                <a:solidFill>
                  <a:schemeClr val="bg1"/>
                </a:solidFill>
              </a:rPr>
              <a:t> to control prices.</a:t>
            </a:r>
          </a:p>
          <a:p>
            <a:r>
              <a:rPr lang="en-US" dirty="0">
                <a:solidFill>
                  <a:schemeClr val="bg1"/>
                </a:solidFill>
              </a:rPr>
              <a:t>It chooses </a:t>
            </a:r>
            <a:r>
              <a:rPr lang="en-US" i="1" dirty="0">
                <a:solidFill>
                  <a:schemeClr val="bg1"/>
                </a:solidFill>
              </a:rPr>
              <a:t>not</a:t>
            </a:r>
            <a:r>
              <a:rPr lang="en-US" dirty="0">
                <a:solidFill>
                  <a:schemeClr val="bg1"/>
                </a:solidFill>
              </a:rPr>
              <a:t> to confront monopoly traders and smugglers.</a:t>
            </a:r>
          </a:p>
          <a:p>
            <a:r>
              <a:rPr lang="en-US" dirty="0">
                <a:solidFill>
                  <a:schemeClr val="bg1"/>
                </a:solidFill>
              </a:rPr>
              <a:t>It chooses </a:t>
            </a:r>
            <a:r>
              <a:rPr lang="en-US" i="1" dirty="0">
                <a:solidFill>
                  <a:schemeClr val="bg1"/>
                </a:solidFill>
              </a:rPr>
              <a:t>not</a:t>
            </a:r>
            <a:r>
              <a:rPr lang="en-US" dirty="0">
                <a:solidFill>
                  <a:schemeClr val="bg1"/>
                </a:solidFill>
              </a:rPr>
              <a:t> to stop importation and increase local production.</a:t>
            </a:r>
          </a:p>
          <a:p>
            <a:r>
              <a:rPr lang="en-US" dirty="0">
                <a:solidFill>
                  <a:schemeClr val="bg1"/>
                </a:solidFill>
              </a:rPr>
              <a:t>It chooses </a:t>
            </a:r>
            <a:r>
              <a:rPr lang="en-US" i="1" dirty="0">
                <a:solidFill>
                  <a:schemeClr val="bg1"/>
                </a:solidFill>
              </a:rPr>
              <a:t>not</a:t>
            </a:r>
            <a:r>
              <a:rPr lang="en-US" dirty="0">
                <a:solidFill>
                  <a:schemeClr val="bg1"/>
                </a:solidFill>
              </a:rPr>
              <a:t> to tax corporations, the rich and billionaires.</a:t>
            </a:r>
          </a:p>
          <a:p>
            <a:r>
              <a:rPr lang="en-US" dirty="0">
                <a:solidFill>
                  <a:schemeClr val="bg1"/>
                </a:solidFill>
              </a:rPr>
              <a:t>It chooses </a:t>
            </a:r>
            <a:r>
              <a:rPr lang="en-US" i="1" dirty="0">
                <a:solidFill>
                  <a:schemeClr val="bg1"/>
                </a:solidFill>
              </a:rPr>
              <a:t>not</a:t>
            </a:r>
            <a:r>
              <a:rPr lang="en-US" dirty="0">
                <a:solidFill>
                  <a:schemeClr val="bg1"/>
                </a:solidFill>
              </a:rPr>
              <a:t> to strengthen progressive taxation.</a:t>
            </a:r>
          </a:p>
          <a:p>
            <a:r>
              <a:rPr lang="en-US" dirty="0">
                <a:solidFill>
                  <a:schemeClr val="bg1"/>
                </a:solidFill>
              </a:rPr>
              <a:t>It chooses </a:t>
            </a:r>
            <a:r>
              <a:rPr lang="en-US" i="1" dirty="0">
                <a:solidFill>
                  <a:schemeClr val="bg1"/>
                </a:solidFill>
              </a:rPr>
              <a:t>not</a:t>
            </a:r>
            <a:r>
              <a:rPr lang="en-US" dirty="0">
                <a:solidFill>
                  <a:schemeClr val="bg1"/>
                </a:solidFill>
              </a:rPr>
              <a:t> to expand social services and protection.</a:t>
            </a:r>
          </a:p>
          <a:p>
            <a:r>
              <a:rPr lang="en-US" dirty="0">
                <a:solidFill>
                  <a:schemeClr val="bg1"/>
                </a:solidFill>
              </a:rPr>
              <a:t>It chooses </a:t>
            </a:r>
            <a:r>
              <a:rPr lang="en-US" i="1" dirty="0">
                <a:solidFill>
                  <a:schemeClr val="bg1"/>
                </a:solidFill>
              </a:rPr>
              <a:t>not</a:t>
            </a:r>
            <a:r>
              <a:rPr lang="en-US" dirty="0">
                <a:solidFill>
                  <a:schemeClr val="bg1"/>
                </a:solidFill>
              </a:rPr>
              <a:t> to increase wages.</a:t>
            </a:r>
          </a:p>
          <a:p>
            <a:r>
              <a:rPr lang="en-US" dirty="0">
                <a:solidFill>
                  <a:schemeClr val="bg1"/>
                </a:solidFill>
              </a:rPr>
              <a:t>It chooses </a:t>
            </a:r>
            <a:r>
              <a:rPr lang="en-US" i="1" dirty="0">
                <a:solidFill>
                  <a:schemeClr val="bg1"/>
                </a:solidFill>
              </a:rPr>
              <a:t>not</a:t>
            </a:r>
            <a:r>
              <a:rPr lang="en-US" dirty="0">
                <a:solidFill>
                  <a:schemeClr val="bg1"/>
                </a:solidFill>
              </a:rPr>
              <a:t> to protect and develop the national economy.</a:t>
            </a:r>
          </a:p>
        </p:txBody>
      </p:sp>
      <p:sp>
        <p:nvSpPr>
          <p:cNvPr id="4" name="Slide Number Placeholder 3">
            <a:extLst>
              <a:ext uri="{FF2B5EF4-FFF2-40B4-BE49-F238E27FC236}">
                <a16:creationId xmlns:a16="http://schemas.microsoft.com/office/drawing/2014/main" id="{E1BA2FDC-0E76-8866-8E0E-4BC4F1B58170}"/>
              </a:ext>
            </a:extLst>
          </p:cNvPr>
          <p:cNvSpPr>
            <a:spLocks noGrp="1"/>
          </p:cNvSpPr>
          <p:nvPr>
            <p:ph type="sldNum" sz="quarter" idx="12"/>
          </p:nvPr>
        </p:nvSpPr>
        <p:spPr/>
        <p:txBody>
          <a:bodyPr/>
          <a:lstStyle/>
          <a:p>
            <a:pPr defTabSz="407504" fontAlgn="base" hangingPunct="0">
              <a:lnSpc>
                <a:spcPct val="93000"/>
              </a:lnSpc>
              <a:spcBef>
                <a:spcPts val="35"/>
              </a:spcBef>
              <a:spcAft>
                <a:spcPts val="35"/>
              </a:spcAft>
              <a:buSzPct val="100000"/>
            </a:pPr>
            <a:fld id="{E3E8EF78-D643-44B2-8036-BC7DC6DA24D1}" type="slidenum">
              <a:rPr lang="en-PH" altLang="en-US">
                <a:cs typeface="Segoe UI" panose="020B0502040204020203" pitchFamily="34" charset="0"/>
              </a:rPr>
              <a:pPr defTabSz="407504" fontAlgn="base" hangingPunct="0">
                <a:lnSpc>
                  <a:spcPct val="93000"/>
                </a:lnSpc>
                <a:spcBef>
                  <a:spcPts val="35"/>
                </a:spcBef>
                <a:spcAft>
                  <a:spcPts val="35"/>
                </a:spcAft>
                <a:buSzPct val="100000"/>
              </a:pPr>
              <a:t>24</a:t>
            </a:fld>
            <a:endParaRPr lang="en-PH" altLang="en-US">
              <a:cs typeface="Segoe UI" panose="020B0502040204020203" pitchFamily="34" charset="0"/>
            </a:endParaRPr>
          </a:p>
        </p:txBody>
      </p:sp>
      <p:pic>
        <p:nvPicPr>
          <p:cNvPr id="2" name="Picture 1">
            <a:extLst>
              <a:ext uri="{FF2B5EF4-FFF2-40B4-BE49-F238E27FC236}">
                <a16:creationId xmlns:a16="http://schemas.microsoft.com/office/drawing/2014/main" id="{B050B984-FA14-3F42-BBB5-FF11A8256C8D}"/>
              </a:ext>
            </a:extLst>
          </p:cNvPr>
          <p:cNvPicPr>
            <a:picLocks noChangeAspect="1"/>
          </p:cNvPicPr>
          <p:nvPr/>
        </p:nvPicPr>
        <p:blipFill>
          <a:blip r:embed="rId3"/>
          <a:stretch>
            <a:fillRect/>
          </a:stretch>
        </p:blipFill>
        <p:spPr>
          <a:xfrm>
            <a:off x="947738" y="1369219"/>
            <a:ext cx="3248024" cy="3248024"/>
          </a:xfrm>
          <a:prstGeom prst="rect">
            <a:avLst/>
          </a:prstGeom>
        </p:spPr>
      </p:pic>
    </p:spTree>
    <p:extLst>
      <p:ext uri="{BB962C8B-B14F-4D97-AF65-F5344CB8AC3E}">
        <p14:creationId xmlns:p14="http://schemas.microsoft.com/office/powerpoint/2010/main" val="2150407027"/>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A2132F-1A74-59EF-1EFA-C635E43B1FDB}"/>
              </a:ext>
            </a:extLst>
          </p:cNvPr>
          <p:cNvSpPr>
            <a:spLocks noGrp="1"/>
          </p:cNvSpPr>
          <p:nvPr>
            <p:ph type="sldNum" idx="12"/>
          </p:nvPr>
        </p:nvSpPr>
        <p:spPr/>
        <p:txBody>
          <a:bodyPr/>
          <a:lstStyle/>
          <a:p>
            <a:pPr defTabSz="407504" fontAlgn="base" hangingPunct="0">
              <a:lnSpc>
                <a:spcPct val="93000"/>
              </a:lnSpc>
              <a:spcBef>
                <a:spcPts val="35"/>
              </a:spcBef>
              <a:spcAft>
                <a:spcPts val="35"/>
              </a:spcAft>
              <a:buSzPct val="100000"/>
            </a:pPr>
            <a:fld id="{1F6FD3D5-6ACE-4B90-9A94-F0EFBA4ED1FB}" type="slidenum">
              <a:rPr lang="en-PH" altLang="en-US">
                <a:cs typeface="Segoe UI" panose="020B0502040204020203" pitchFamily="34" charset="0"/>
              </a:rPr>
              <a:pPr defTabSz="407504" fontAlgn="base" hangingPunct="0">
                <a:lnSpc>
                  <a:spcPct val="93000"/>
                </a:lnSpc>
                <a:spcBef>
                  <a:spcPts val="35"/>
                </a:spcBef>
                <a:spcAft>
                  <a:spcPts val="35"/>
                </a:spcAft>
                <a:buSzPct val="100000"/>
              </a:pPr>
              <a:t>25</a:t>
            </a:fld>
            <a:endParaRPr lang="en-PH" altLang="en-US">
              <a:cs typeface="Segoe UI" panose="020B0502040204020203" pitchFamily="34" charset="0"/>
            </a:endParaRPr>
          </a:p>
        </p:txBody>
      </p:sp>
      <p:sp>
        <p:nvSpPr>
          <p:cNvPr id="16385" name="Rectangle 1">
            <a:extLst>
              <a:ext uri="{FF2B5EF4-FFF2-40B4-BE49-F238E27FC236}">
                <a16:creationId xmlns:a16="http://schemas.microsoft.com/office/drawing/2014/main" id="{DFAF90FF-6998-0072-87AE-5B71486B21E7}"/>
              </a:ext>
            </a:extLst>
          </p:cNvPr>
          <p:cNvSpPr>
            <a:spLocks noGrp="1" noChangeArrowheads="1"/>
          </p:cNvSpPr>
          <p:nvPr>
            <p:ph type="body"/>
          </p:nvPr>
        </p:nvSpPr>
        <p:spPr>
          <a:xfrm>
            <a:off x="430174" y="145752"/>
            <a:ext cx="8283651" cy="653737"/>
          </a:xfrm>
          <a:ln/>
        </p:spPr>
        <p:txBody>
          <a:bodyPr vert="horz" wrap="square" lIns="0" tIns="25797" rIns="0" bIns="0" numCol="1" rtlCol="0" anchor="t" anchorCtr="0" compatLnSpc="1">
            <a:prstTxWarp prst="textNoShape">
              <a:avLst/>
            </a:prstTxWarp>
            <a:noAutofit/>
          </a:bodyPr>
          <a:lstStyle/>
          <a:p>
            <a:pPr marL="97916">
              <a:spcBef>
                <a:spcPts val="1316"/>
              </a:spcBef>
              <a:buClr>
                <a:srgbClr val="FFFFFF"/>
              </a:buClr>
              <a:buSzPct val="45000"/>
              <a:tabLst>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i="1" dirty="0">
                <a:solidFill>
                  <a:srgbClr val="FFFF00"/>
                </a:solidFill>
                <a:latin typeface="+mn-lt"/>
              </a:rPr>
              <a:t>Instead, in the face of our mounting problems, we are entering a period of austerity.</a:t>
            </a:r>
          </a:p>
        </p:txBody>
      </p:sp>
      <p:pic>
        <p:nvPicPr>
          <p:cNvPr id="7" name="Picture 6">
            <a:extLst>
              <a:ext uri="{FF2B5EF4-FFF2-40B4-BE49-F238E27FC236}">
                <a16:creationId xmlns:a16="http://schemas.microsoft.com/office/drawing/2014/main" id="{FCBC15F1-B9DB-414B-99E7-E6EEA556D1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040043"/>
            <a:ext cx="4495897" cy="4046307"/>
          </a:xfrm>
          <a:prstGeom prst="rect">
            <a:avLst/>
          </a:prstGeom>
        </p:spPr>
      </p:pic>
      <p:sp>
        <p:nvSpPr>
          <p:cNvPr id="8" name="Text Box 3">
            <a:extLst>
              <a:ext uri="{FF2B5EF4-FFF2-40B4-BE49-F238E27FC236}">
                <a16:creationId xmlns:a16="http://schemas.microsoft.com/office/drawing/2014/main" id="{7D796A8B-F60B-4047-A535-9F3C9E63D19A}"/>
              </a:ext>
            </a:extLst>
          </p:cNvPr>
          <p:cNvSpPr txBox="1">
            <a:spLocks noChangeArrowheads="1"/>
          </p:cNvSpPr>
          <p:nvPr/>
        </p:nvSpPr>
        <p:spPr bwMode="auto">
          <a:xfrm>
            <a:off x="401599" y="1352550"/>
            <a:ext cx="3865601"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899" rIns="0" bIns="0"/>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5pPr>
            <a:lvl6pPr marL="25146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6pPr>
            <a:lvl7pPr marL="29718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7pPr>
            <a:lvl8pPr marL="34290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8pPr>
            <a:lvl9pPr marL="38862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9pPr>
          </a:lstStyle>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800" dirty="0">
                <a:solidFill>
                  <a:schemeClr val="bg1"/>
                </a:solidFill>
                <a:effectLst/>
                <a:ea typeface="Calibri" panose="020F0502020204030204" pitchFamily="34" charset="0"/>
                <a:cs typeface="Arial" panose="020B0604020202020204" pitchFamily="34" charset="0"/>
              </a:rPr>
              <a:t>Budget for </a:t>
            </a:r>
            <a:r>
              <a:rPr lang="en-US" sz="1800" dirty="0" err="1">
                <a:solidFill>
                  <a:schemeClr val="bg1"/>
                </a:solidFill>
                <a:effectLst/>
                <a:ea typeface="Calibri" panose="020F0502020204030204" pitchFamily="34" charset="0"/>
                <a:cs typeface="Arial" panose="020B0604020202020204" pitchFamily="34" charset="0"/>
              </a:rPr>
              <a:t>ayuda</a:t>
            </a:r>
            <a:r>
              <a:rPr lang="en-US" sz="1800" dirty="0">
                <a:solidFill>
                  <a:schemeClr val="bg1"/>
                </a:solidFill>
                <a:effectLst/>
                <a:ea typeface="Calibri" panose="020F0502020204030204" pitchFamily="34" charset="0"/>
                <a:cs typeface="Arial" panose="020B0604020202020204" pitchFamily="34" charset="0"/>
              </a:rPr>
              <a:t> is cut.</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800" dirty="0">
                <a:solidFill>
                  <a:schemeClr val="bg1"/>
                </a:solidFill>
                <a:effectLst/>
                <a:ea typeface="Calibri" panose="020F0502020204030204" pitchFamily="34" charset="0"/>
                <a:cs typeface="Arial" panose="020B0604020202020204" pitchFamily="34" charset="0"/>
              </a:rPr>
              <a:t>Additional budgets for social services are small, while there is Php338.3B increase in </a:t>
            </a:r>
            <a:r>
              <a:rPr lang="en-US" sz="1800" i="1" dirty="0">
                <a:solidFill>
                  <a:schemeClr val="bg1"/>
                </a:solidFill>
                <a:effectLst/>
                <a:ea typeface="Calibri" panose="020F0502020204030204" pitchFamily="34" charset="0"/>
                <a:cs typeface="Arial" panose="020B0604020202020204" pitchFamily="34" charset="0"/>
              </a:rPr>
              <a:t>debt service</a:t>
            </a:r>
            <a:r>
              <a:rPr lang="en-US" sz="1800" dirty="0">
                <a:solidFill>
                  <a:schemeClr val="bg1"/>
                </a:solidFill>
                <a:effectLst/>
                <a:ea typeface="Calibri" panose="020F0502020204030204" pitchFamily="34" charset="0"/>
                <a:cs typeface="Arial" panose="020B0604020202020204" pitchFamily="34" charset="0"/>
              </a:rPr>
              <a:t>. </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800" dirty="0">
                <a:solidFill>
                  <a:schemeClr val="bg1"/>
                </a:solidFill>
                <a:effectLst/>
                <a:ea typeface="Calibri" panose="020F0502020204030204" pitchFamily="34" charset="0"/>
                <a:cs typeface="Arial" panose="020B0604020202020204" pitchFamily="34" charset="0"/>
              </a:rPr>
              <a:t>Budget for militarism is even higher than budgets for health, labor, agriculture, and social welfare.</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altLang="en-US" sz="1800" dirty="0">
                <a:solidFill>
                  <a:schemeClr val="bg1"/>
                </a:solidFill>
                <a:cs typeface="Arial" panose="020B0604020202020204" pitchFamily="34" charset="0"/>
              </a:rPr>
              <a:t>Budget for the Office of the Vice-President even got a huge Php1.5B increase.</a:t>
            </a:r>
          </a:p>
        </p:txBody>
      </p:sp>
    </p:spTree>
    <p:extLst>
      <p:ext uri="{BB962C8B-B14F-4D97-AF65-F5344CB8AC3E}">
        <p14:creationId xmlns:p14="http://schemas.microsoft.com/office/powerpoint/2010/main" val="2575680245"/>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A2132F-1A74-59EF-1EFA-C635E43B1FDB}"/>
              </a:ext>
            </a:extLst>
          </p:cNvPr>
          <p:cNvSpPr>
            <a:spLocks noGrp="1"/>
          </p:cNvSpPr>
          <p:nvPr>
            <p:ph type="sldNum" idx="12"/>
          </p:nvPr>
        </p:nvSpPr>
        <p:spPr/>
        <p:txBody>
          <a:bodyPr/>
          <a:lstStyle/>
          <a:p>
            <a:pPr defTabSz="407504" fontAlgn="base" hangingPunct="0">
              <a:lnSpc>
                <a:spcPct val="93000"/>
              </a:lnSpc>
              <a:spcBef>
                <a:spcPts val="35"/>
              </a:spcBef>
              <a:spcAft>
                <a:spcPts val="35"/>
              </a:spcAft>
              <a:buSzPct val="100000"/>
            </a:pPr>
            <a:fld id="{1F6FD3D5-6ACE-4B90-9A94-F0EFBA4ED1FB}" type="slidenum">
              <a:rPr lang="en-PH" altLang="en-US">
                <a:cs typeface="Segoe UI" panose="020B0502040204020203" pitchFamily="34" charset="0"/>
              </a:rPr>
              <a:pPr defTabSz="407504" fontAlgn="base" hangingPunct="0">
                <a:lnSpc>
                  <a:spcPct val="93000"/>
                </a:lnSpc>
                <a:spcBef>
                  <a:spcPts val="35"/>
                </a:spcBef>
                <a:spcAft>
                  <a:spcPts val="35"/>
                </a:spcAft>
                <a:buSzPct val="100000"/>
              </a:pPr>
              <a:t>26</a:t>
            </a:fld>
            <a:endParaRPr lang="en-PH" altLang="en-US">
              <a:cs typeface="Segoe UI" panose="020B0502040204020203" pitchFamily="34" charset="0"/>
            </a:endParaRPr>
          </a:p>
        </p:txBody>
      </p:sp>
      <p:sp>
        <p:nvSpPr>
          <p:cNvPr id="16385" name="Rectangle 1">
            <a:extLst>
              <a:ext uri="{FF2B5EF4-FFF2-40B4-BE49-F238E27FC236}">
                <a16:creationId xmlns:a16="http://schemas.microsoft.com/office/drawing/2014/main" id="{DFAF90FF-6998-0072-87AE-5B71486B21E7}"/>
              </a:ext>
            </a:extLst>
          </p:cNvPr>
          <p:cNvSpPr>
            <a:spLocks noGrp="1" noChangeArrowheads="1"/>
          </p:cNvSpPr>
          <p:nvPr>
            <p:ph type="body"/>
          </p:nvPr>
        </p:nvSpPr>
        <p:spPr>
          <a:xfrm>
            <a:off x="430174" y="208519"/>
            <a:ext cx="8283651" cy="653737"/>
          </a:xfrm>
          <a:ln/>
        </p:spPr>
        <p:txBody>
          <a:bodyPr vert="horz" wrap="square" lIns="0" tIns="25797" rIns="0" bIns="0" numCol="1" rtlCol="0" anchor="t" anchorCtr="0" compatLnSpc="1">
            <a:prstTxWarp prst="textNoShape">
              <a:avLst/>
            </a:prstTxWarp>
            <a:normAutofit fontScale="85000" lnSpcReduction="20000"/>
          </a:bodyPr>
          <a:lstStyle/>
          <a:p>
            <a:pPr marL="97916">
              <a:spcBef>
                <a:spcPts val="1316"/>
              </a:spcBef>
              <a:buClr>
                <a:srgbClr val="FFFFFF"/>
              </a:buClr>
              <a:buSzPct val="45000"/>
              <a:tabLst>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PH" altLang="en-US" sz="2400" i="1" dirty="0">
                <a:solidFill>
                  <a:srgbClr val="FFFF00"/>
                </a:solidFill>
                <a:latin typeface="+mn-lt"/>
              </a:rPr>
              <a:t>Austerity means less social services, more debt and more taxes on the poor and middle class.</a:t>
            </a:r>
          </a:p>
        </p:txBody>
      </p:sp>
      <p:sp>
        <p:nvSpPr>
          <p:cNvPr id="8" name="Text Box 3">
            <a:extLst>
              <a:ext uri="{FF2B5EF4-FFF2-40B4-BE49-F238E27FC236}">
                <a16:creationId xmlns:a16="http://schemas.microsoft.com/office/drawing/2014/main" id="{7D796A8B-F60B-4047-A535-9F3C9E63D19A}"/>
              </a:ext>
            </a:extLst>
          </p:cNvPr>
          <p:cNvSpPr txBox="1">
            <a:spLocks noChangeArrowheads="1"/>
          </p:cNvSpPr>
          <p:nvPr/>
        </p:nvSpPr>
        <p:spPr bwMode="auto">
          <a:xfrm>
            <a:off x="401599" y="1352550"/>
            <a:ext cx="3865601"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899" rIns="0" bIns="0"/>
          <a:lstStyle>
            <a:lvl1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1pPr>
            <a:lvl2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2pPr>
            <a:lvl3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3pPr>
            <a:lvl4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4pPr>
            <a:lvl5pPr>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5pPr>
            <a:lvl6pPr marL="25146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6pPr>
            <a:lvl7pPr marL="29718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7pPr>
            <a:lvl8pPr marL="34290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8pPr>
            <a:lvl9pPr marL="3886200" indent="-228600" defTabSz="449263" fontAlgn="base" hangingPunct="0">
              <a:lnSpc>
                <a:spcPct val="93000"/>
              </a:lnSpc>
              <a:spcBef>
                <a:spcPts val="38"/>
              </a:spcBef>
              <a:spcAft>
                <a:spcPts val="38"/>
              </a:spcAft>
              <a:buClr>
                <a:srgbClr val="000000"/>
              </a:buClr>
              <a:buSzPct val="100000"/>
              <a:buFont typeface="Times New Roman" panose="02020603050405020304" pitchFamily="18" charset="0"/>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cs typeface="Segoe UI" panose="020B0502040204020203" pitchFamily="34" charset="0"/>
              </a:defRPr>
            </a:lvl9pPr>
          </a:lstStyle>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600" dirty="0">
                <a:solidFill>
                  <a:schemeClr val="bg1"/>
                </a:solidFill>
                <a:effectLst/>
                <a:ea typeface="Calibri" panose="020F0502020204030204" pitchFamily="34" charset="0"/>
                <a:cs typeface="Arial" panose="020B0604020202020204" pitchFamily="34" charset="0"/>
              </a:rPr>
              <a:t>National debt increased during the pandemic, but only 22% really went to COVID in 2020-2021.</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600" dirty="0">
                <a:solidFill>
                  <a:schemeClr val="bg1"/>
                </a:solidFill>
                <a:ea typeface="Calibri" panose="020F0502020204030204" pitchFamily="34" charset="0"/>
                <a:cs typeface="Arial" panose="020B0604020202020204" pitchFamily="34" charset="0"/>
              </a:rPr>
              <a:t>Gross borrowings for 2023 will be Php2.2T, but Php1.6T is for debt servicing.</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600" dirty="0">
                <a:solidFill>
                  <a:schemeClr val="bg1"/>
                </a:solidFill>
                <a:ea typeface="Calibri" panose="020F0502020204030204" pitchFamily="34" charset="0"/>
                <a:cs typeface="Arial" panose="020B0604020202020204" pitchFamily="34" charset="0"/>
              </a:rPr>
              <a:t>Govt also borrows for corruption-laden infra projects and to pay for debt, in short to support big business.</a:t>
            </a:r>
          </a:p>
          <a:p>
            <a:pPr defTabSz="407504" fontAlgn="base" hangingPunct="0">
              <a:lnSpc>
                <a:spcPct val="93000"/>
              </a:lnSpc>
              <a:spcBef>
                <a:spcPts val="1316"/>
              </a:spcBef>
              <a:spcAft>
                <a:spcPts val="35"/>
              </a:spcAft>
              <a:buSzPct val="100000"/>
              <a:tabLst>
                <a:tab pos="0" algn="l"/>
                <a:tab pos="407504" algn="l"/>
                <a:tab pos="815007" algn="l"/>
                <a:tab pos="1222511" algn="l"/>
                <a:tab pos="1630014" algn="l"/>
                <a:tab pos="2037518" algn="l"/>
                <a:tab pos="2445021" algn="l"/>
                <a:tab pos="2852525" algn="l"/>
                <a:tab pos="3260029" algn="l"/>
                <a:tab pos="3667532" algn="l"/>
                <a:tab pos="4075036" algn="l"/>
                <a:tab pos="4482539" algn="l"/>
                <a:tab pos="4890043" algn="l"/>
                <a:tab pos="5297546" algn="l"/>
                <a:tab pos="5705050" algn="l"/>
                <a:tab pos="6112554" algn="l"/>
                <a:tab pos="6520057" algn="l"/>
                <a:tab pos="6927561" algn="l"/>
                <a:tab pos="7335064" algn="l"/>
                <a:tab pos="7742568" algn="l"/>
                <a:tab pos="8150071" algn="l"/>
                <a:tab pos="8557575" algn="l"/>
                <a:tab pos="8965078" algn="l"/>
                <a:tab pos="9372582" algn="l"/>
                <a:tab pos="9780086" algn="l"/>
              </a:tabLst>
            </a:pPr>
            <a:r>
              <a:rPr lang="en-US" sz="1600" dirty="0">
                <a:solidFill>
                  <a:schemeClr val="bg1"/>
                </a:solidFill>
                <a:effectLst/>
                <a:ea typeface="Calibri" panose="020F0502020204030204" pitchFamily="34" charset="0"/>
                <a:cs typeface="Arial" panose="020B0604020202020204" pitchFamily="34" charset="0"/>
              </a:rPr>
              <a:t>The irony</a:t>
            </a:r>
            <a:r>
              <a:rPr lang="en-US" sz="1600" dirty="0">
                <a:solidFill>
                  <a:schemeClr val="bg1"/>
                </a:solidFill>
                <a:ea typeface="Calibri" panose="020F0502020204030204" pitchFamily="34" charset="0"/>
                <a:cs typeface="Arial" panose="020B0604020202020204" pitchFamily="34" charset="0"/>
              </a:rPr>
              <a:t>: social and protection services are shrinking but taxes on the poor and middle class are increasing.</a:t>
            </a:r>
            <a:endParaRPr lang="en-US" sz="1600" dirty="0">
              <a:solidFill>
                <a:schemeClr val="bg1"/>
              </a:solidFill>
              <a:effectLst/>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DA45BC1-E330-AC48-9540-1AC3DBE496F8}"/>
              </a:ext>
            </a:extLst>
          </p:cNvPr>
          <p:cNvPicPr>
            <a:picLocks noChangeAspect="1"/>
          </p:cNvPicPr>
          <p:nvPr/>
        </p:nvPicPr>
        <p:blipFill>
          <a:blip r:embed="rId3"/>
          <a:stretch>
            <a:fillRect/>
          </a:stretch>
        </p:blipFill>
        <p:spPr>
          <a:xfrm>
            <a:off x="4876802" y="904788"/>
            <a:ext cx="4181388" cy="4181388"/>
          </a:xfrm>
          <a:prstGeom prst="rect">
            <a:avLst/>
          </a:prstGeom>
        </p:spPr>
      </p:pic>
    </p:spTree>
    <p:extLst>
      <p:ext uri="{BB962C8B-B14F-4D97-AF65-F5344CB8AC3E}">
        <p14:creationId xmlns:p14="http://schemas.microsoft.com/office/powerpoint/2010/main" val="2291282903"/>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648323-B19D-2E42-A193-F1BF4EB74C85}"/>
              </a:ext>
            </a:extLst>
          </p:cNvPr>
          <p:cNvSpPr txBox="1"/>
          <p:nvPr/>
        </p:nvSpPr>
        <p:spPr>
          <a:xfrm>
            <a:off x="1150089" y="1002090"/>
            <a:ext cx="7162800" cy="3046988"/>
          </a:xfrm>
          <a:prstGeom prst="rect">
            <a:avLst/>
          </a:prstGeom>
          <a:noFill/>
        </p:spPr>
        <p:txBody>
          <a:bodyPr wrap="square" rtlCol="0">
            <a:spAutoFit/>
          </a:bodyPr>
          <a:lstStyle/>
          <a:p>
            <a:r>
              <a:rPr lang="en-US" sz="3200" dirty="0">
                <a:solidFill>
                  <a:srgbClr val="FFFF00"/>
                </a:solidFill>
              </a:rPr>
              <a:t>Instead, the Marcos Jr admin presents a development plan that remains in the disastrous neoliberal framework.</a:t>
            </a:r>
          </a:p>
          <a:p>
            <a:endParaRPr lang="en-US" sz="3200" dirty="0">
              <a:solidFill>
                <a:srgbClr val="FFFF00"/>
              </a:solidFill>
            </a:endParaRPr>
          </a:p>
          <a:p>
            <a:r>
              <a:rPr lang="en-US" sz="3200" dirty="0">
                <a:solidFill>
                  <a:srgbClr val="FFFF00"/>
                </a:solidFill>
              </a:rPr>
              <a:t>We must give our best to stop this and truly eradicate hunger.</a:t>
            </a:r>
          </a:p>
        </p:txBody>
      </p:sp>
    </p:spTree>
    <p:extLst>
      <p:ext uri="{BB962C8B-B14F-4D97-AF65-F5344CB8AC3E}">
        <p14:creationId xmlns:p14="http://schemas.microsoft.com/office/powerpoint/2010/main" val="2833898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6"/>
          <p:cNvSpPr txBox="1">
            <a:spLocks noGrp="1"/>
          </p:cNvSpPr>
          <p:nvPr>
            <p:ph type="ctrTitle" idx="4294967295"/>
          </p:nvPr>
        </p:nvSpPr>
        <p:spPr>
          <a:xfrm>
            <a:off x="1359900" y="287950"/>
            <a:ext cx="6424200" cy="8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solidFill>
                  <a:schemeClr val="lt1"/>
                </a:solidFill>
              </a:rPr>
              <a:t>Thank you!</a:t>
            </a:r>
            <a:endParaRPr sz="4800" dirty="0">
              <a:solidFill>
                <a:schemeClr val="lt1"/>
              </a:solidFill>
            </a:endParaRPr>
          </a:p>
        </p:txBody>
      </p:sp>
      <p:sp>
        <p:nvSpPr>
          <p:cNvPr id="111" name="Google Shape;111;p16"/>
          <p:cNvSpPr txBox="1">
            <a:spLocks noGrp="1"/>
          </p:cNvSpPr>
          <p:nvPr>
            <p:ph type="subTitle" idx="4294967295"/>
          </p:nvPr>
        </p:nvSpPr>
        <p:spPr>
          <a:xfrm>
            <a:off x="1359900" y="3631458"/>
            <a:ext cx="6424200" cy="1013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600" b="1" dirty="0"/>
              <a:t>IBON Foundation</a:t>
            </a:r>
            <a:endParaRPr sz="1600" b="1" dirty="0"/>
          </a:p>
          <a:p>
            <a:pPr marL="0" lvl="0" indent="0" algn="ctr" rtl="0">
              <a:spcBef>
                <a:spcPts val="0"/>
              </a:spcBef>
              <a:spcAft>
                <a:spcPts val="0"/>
              </a:spcAft>
              <a:buClr>
                <a:schemeClr val="dk1"/>
              </a:buClr>
              <a:buSzPts val="1100"/>
              <a:buFont typeface="Arial"/>
              <a:buNone/>
            </a:pPr>
            <a:r>
              <a:rPr lang="en-US" sz="1600" dirty="0"/>
              <a:t>March 18, 2023</a:t>
            </a:r>
            <a:endParaRPr sz="1600" b="1" dirty="0"/>
          </a:p>
        </p:txBody>
      </p:sp>
      <p:sp>
        <p:nvSpPr>
          <p:cNvPr id="112" name="Google Shape;112;p16"/>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pic>
        <p:nvPicPr>
          <p:cNvPr id="113" name="Google Shape;113;p16"/>
          <p:cNvPicPr preferRelativeResize="0"/>
          <p:nvPr/>
        </p:nvPicPr>
        <p:blipFill>
          <a:blip r:embed="rId3">
            <a:alphaModFix/>
          </a:blip>
          <a:stretch>
            <a:fillRect/>
          </a:stretch>
        </p:blipFill>
        <p:spPr>
          <a:xfrm>
            <a:off x="3634800" y="3103250"/>
            <a:ext cx="1874400" cy="405150"/>
          </a:xfrm>
          <a:prstGeom prst="rect">
            <a:avLst/>
          </a:prstGeom>
          <a:noFill/>
          <a:ln>
            <a:noFill/>
          </a:ln>
        </p:spPr>
      </p:pic>
      <p:pic>
        <p:nvPicPr>
          <p:cNvPr id="2" name="Picture 1">
            <a:extLst>
              <a:ext uri="{FF2B5EF4-FFF2-40B4-BE49-F238E27FC236}">
                <a16:creationId xmlns:a16="http://schemas.microsoft.com/office/drawing/2014/main" id="{F6169B1A-A5CA-1D4D-AC45-8BFC4E0A72FF}"/>
              </a:ext>
            </a:extLst>
          </p:cNvPr>
          <p:cNvPicPr>
            <a:picLocks noChangeAspect="1"/>
          </p:cNvPicPr>
          <p:nvPr/>
        </p:nvPicPr>
        <p:blipFill>
          <a:blip r:embed="rId4"/>
          <a:stretch>
            <a:fillRect/>
          </a:stretch>
        </p:blipFill>
        <p:spPr>
          <a:xfrm>
            <a:off x="3634800" y="1578582"/>
            <a:ext cx="1891008" cy="14016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ctrTitle" idx="4294967295"/>
          </p:nvPr>
        </p:nvSpPr>
        <p:spPr>
          <a:xfrm>
            <a:off x="628073" y="1583350"/>
            <a:ext cx="7970982"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9600" dirty="0">
                <a:solidFill>
                  <a:schemeClr val="lt1"/>
                </a:solidFill>
              </a:rPr>
              <a:t>1M families</a:t>
            </a:r>
            <a:endParaRPr sz="9600" dirty="0">
              <a:solidFill>
                <a:schemeClr val="lt1"/>
              </a:solidFill>
            </a:endParaRPr>
          </a:p>
        </p:txBody>
      </p:sp>
      <p:sp>
        <p:nvSpPr>
          <p:cNvPr id="231" name="Google Shape;231;p28"/>
          <p:cNvSpPr txBox="1">
            <a:spLocks noGrp="1"/>
          </p:cNvSpPr>
          <p:nvPr>
            <p:ph type="subTitle" idx="4294967295"/>
          </p:nvPr>
        </p:nvSpPr>
        <p:spPr>
          <a:xfrm>
            <a:off x="744279" y="2840054"/>
            <a:ext cx="7719237" cy="784800"/>
          </a:xfrm>
          <a:prstGeom prst="rect">
            <a:avLst/>
          </a:prstGeom>
        </p:spPr>
        <p:txBody>
          <a:bodyPr spcFirstLastPara="1" wrap="square" lIns="0" tIns="0" rIns="0" bIns="0" anchor="t" anchorCtr="0">
            <a:noAutofit/>
          </a:bodyPr>
          <a:lstStyle/>
          <a:p>
            <a:pPr marL="0" lvl="0" indent="0" algn="ctr" rtl="0">
              <a:spcBef>
                <a:spcPts val="0"/>
              </a:spcBef>
              <a:spcAft>
                <a:spcPts val="800"/>
              </a:spcAft>
              <a:buNone/>
            </a:pPr>
            <a:r>
              <a:rPr lang="en" dirty="0">
                <a:solidFill>
                  <a:schemeClr val="accent3"/>
                </a:solidFill>
              </a:rPr>
              <a:t>This is the official 2021 magnitude of hungry families (3.9%), but it is based on a threshold of only Php55 per person per day.</a:t>
            </a:r>
            <a:endParaRPr dirty="0">
              <a:solidFill>
                <a:schemeClr val="accent3"/>
              </a:solidFill>
            </a:endParaRPr>
          </a:p>
        </p:txBody>
      </p:sp>
      <p:sp>
        <p:nvSpPr>
          <p:cNvPr id="232" name="Google Shape;232;p28"/>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3</a:t>
            </a:fld>
            <a:endParaRPr>
              <a:solidFill>
                <a:schemeClr val="lt1"/>
              </a:solidFill>
            </a:endParaRPr>
          </a:p>
        </p:txBody>
      </p:sp>
    </p:spTree>
    <p:extLst>
      <p:ext uri="{BB962C8B-B14F-4D97-AF65-F5344CB8AC3E}">
        <p14:creationId xmlns:p14="http://schemas.microsoft.com/office/powerpoint/2010/main" val="238096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body" idx="1"/>
          </p:nvPr>
        </p:nvSpPr>
        <p:spPr>
          <a:xfrm>
            <a:off x="855275" y="1430150"/>
            <a:ext cx="3473100" cy="269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SWS involuntary hunger</a:t>
            </a:r>
            <a:endParaRPr b="1" dirty="0"/>
          </a:p>
          <a:p>
            <a:pPr marL="0" lvl="0" indent="0" algn="l" rtl="0">
              <a:spcBef>
                <a:spcPts val="800"/>
              </a:spcBef>
              <a:spcAft>
                <a:spcPts val="800"/>
              </a:spcAft>
              <a:buNone/>
            </a:pPr>
            <a:r>
              <a:rPr lang="en" dirty="0"/>
              <a:t>3M families (11.8%) were hungry and had nothing to eat in the past 3 months</a:t>
            </a:r>
            <a:endParaRPr dirty="0"/>
          </a:p>
        </p:txBody>
      </p:sp>
      <p:sp>
        <p:nvSpPr>
          <p:cNvPr id="158" name="Google Shape;158;p21"/>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But others are saying more</a:t>
            </a:r>
            <a:endParaRPr dirty="0"/>
          </a:p>
        </p:txBody>
      </p:sp>
      <p:sp>
        <p:nvSpPr>
          <p:cNvPr id="159" name="Google Shape;159;p21"/>
          <p:cNvSpPr txBox="1">
            <a:spLocks noGrp="1"/>
          </p:cNvSpPr>
          <p:nvPr>
            <p:ph type="body" idx="2"/>
          </p:nvPr>
        </p:nvSpPr>
        <p:spPr>
          <a:xfrm>
            <a:off x="4815599" y="1430150"/>
            <a:ext cx="3473100" cy="269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SWS self-rated hunger</a:t>
            </a:r>
            <a:endParaRPr b="1" dirty="0"/>
          </a:p>
          <a:p>
            <a:pPr marL="0" lvl="0" indent="0" algn="l" rtl="0">
              <a:spcBef>
                <a:spcPts val="800"/>
              </a:spcBef>
              <a:spcAft>
                <a:spcPts val="800"/>
              </a:spcAft>
              <a:buNone/>
            </a:pPr>
            <a:r>
              <a:rPr lang="en" dirty="0"/>
              <a:t>72% of families are food-poor or borderline food-poor</a:t>
            </a:r>
            <a:endParaRPr dirty="0"/>
          </a:p>
        </p:txBody>
      </p:sp>
      <p:sp>
        <p:nvSpPr>
          <p:cNvPr id="160" name="Google Shape;160;p21"/>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dirty="0"/>
          </a:p>
        </p:txBody>
      </p:sp>
      <p:pic>
        <p:nvPicPr>
          <p:cNvPr id="2" name="Picture 1">
            <a:extLst>
              <a:ext uri="{FF2B5EF4-FFF2-40B4-BE49-F238E27FC236}">
                <a16:creationId xmlns:a16="http://schemas.microsoft.com/office/drawing/2014/main" id="{3E19CD82-F69D-2841-925A-A78B4EF4882E}"/>
              </a:ext>
            </a:extLst>
          </p:cNvPr>
          <p:cNvPicPr>
            <a:picLocks noChangeAspect="1"/>
          </p:cNvPicPr>
          <p:nvPr/>
        </p:nvPicPr>
        <p:blipFill>
          <a:blip r:embed="rId3"/>
          <a:stretch>
            <a:fillRect/>
          </a:stretch>
        </p:blipFill>
        <p:spPr>
          <a:xfrm>
            <a:off x="1" y="4796744"/>
            <a:ext cx="467832" cy="3467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txBox="1">
            <a:spLocks noGrp="1"/>
          </p:cNvSpPr>
          <p:nvPr>
            <p:ph type="ctrTitle" idx="4294967295"/>
          </p:nvPr>
        </p:nvSpPr>
        <p:spPr>
          <a:xfrm>
            <a:off x="628073" y="1583350"/>
            <a:ext cx="7970982"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9600" dirty="0">
                <a:solidFill>
                  <a:schemeClr val="lt1"/>
                </a:solidFill>
              </a:rPr>
              <a:t>5.9% hungry</a:t>
            </a:r>
            <a:endParaRPr sz="9600" dirty="0">
              <a:solidFill>
                <a:schemeClr val="lt1"/>
              </a:solidFill>
            </a:endParaRPr>
          </a:p>
        </p:txBody>
      </p:sp>
      <p:sp>
        <p:nvSpPr>
          <p:cNvPr id="231" name="Google Shape;231;p28"/>
          <p:cNvSpPr txBox="1">
            <a:spLocks noGrp="1"/>
          </p:cNvSpPr>
          <p:nvPr>
            <p:ph type="subTitle" idx="4294967295"/>
          </p:nvPr>
        </p:nvSpPr>
        <p:spPr>
          <a:xfrm>
            <a:off x="855300" y="2840054"/>
            <a:ext cx="7433400" cy="784800"/>
          </a:xfrm>
          <a:prstGeom prst="rect">
            <a:avLst/>
          </a:prstGeom>
        </p:spPr>
        <p:txBody>
          <a:bodyPr spcFirstLastPara="1" wrap="square" lIns="0" tIns="0" rIns="0" bIns="0" anchor="t" anchorCtr="0">
            <a:noAutofit/>
          </a:bodyPr>
          <a:lstStyle/>
          <a:p>
            <a:pPr marL="0" lvl="0" indent="0" algn="ctr" rtl="0">
              <a:spcBef>
                <a:spcPts val="0"/>
              </a:spcBef>
              <a:spcAft>
                <a:spcPts val="800"/>
              </a:spcAft>
              <a:buNone/>
            </a:pPr>
            <a:r>
              <a:rPr lang="en" dirty="0">
                <a:solidFill>
                  <a:schemeClr val="accent3"/>
                </a:solidFill>
              </a:rPr>
              <a:t>This is the official 2021 hunger incidence among population (6.5M), but it is based on only Php55-per-day threshold.</a:t>
            </a:r>
            <a:endParaRPr dirty="0">
              <a:solidFill>
                <a:schemeClr val="accent3"/>
              </a:solidFill>
            </a:endParaRPr>
          </a:p>
        </p:txBody>
      </p:sp>
      <p:sp>
        <p:nvSpPr>
          <p:cNvPr id="232" name="Google Shape;232;p28"/>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36"/>
        <p:cNvGrpSpPr/>
        <p:nvPr/>
      </p:nvGrpSpPr>
      <p:grpSpPr>
        <a:xfrm>
          <a:off x="0" y="0"/>
          <a:ext cx="0" cy="0"/>
          <a:chOff x="0" y="0"/>
          <a:chExt cx="0" cy="0"/>
        </a:xfrm>
      </p:grpSpPr>
      <p:sp>
        <p:nvSpPr>
          <p:cNvPr id="237" name="Google Shape;237;p29"/>
          <p:cNvSpPr txBox="1">
            <a:spLocks noGrp="1"/>
          </p:cNvSpPr>
          <p:nvPr>
            <p:ph type="ctrTitle" idx="4294967295"/>
          </p:nvPr>
        </p:nvSpPr>
        <p:spPr>
          <a:xfrm>
            <a:off x="855300" y="724200"/>
            <a:ext cx="7433400" cy="894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PH" sz="4800" dirty="0"/>
              <a:t>48.6% of population</a:t>
            </a:r>
          </a:p>
        </p:txBody>
      </p:sp>
      <p:sp>
        <p:nvSpPr>
          <p:cNvPr id="238" name="Google Shape;238;p29"/>
          <p:cNvSpPr txBox="1">
            <a:spLocks noGrp="1"/>
          </p:cNvSpPr>
          <p:nvPr>
            <p:ph type="subTitle" idx="4294967295"/>
          </p:nvPr>
        </p:nvSpPr>
        <p:spPr>
          <a:xfrm>
            <a:off x="855300" y="1439816"/>
            <a:ext cx="7433400" cy="463200"/>
          </a:xfrm>
          <a:prstGeom prst="rect">
            <a:avLst/>
          </a:prstGeom>
        </p:spPr>
        <p:txBody>
          <a:bodyPr spcFirstLastPara="1" wrap="square" lIns="0" tIns="0" rIns="0" bIns="0" anchor="t" anchorCtr="0">
            <a:noAutofit/>
          </a:bodyPr>
          <a:lstStyle/>
          <a:p>
            <a:pPr marL="0" lvl="0" indent="0" algn="ctr" rtl="0">
              <a:spcBef>
                <a:spcPts val="0"/>
              </a:spcBef>
              <a:spcAft>
                <a:spcPts val="800"/>
              </a:spcAft>
              <a:buNone/>
            </a:pPr>
            <a:r>
              <a:rPr lang="en-PH" dirty="0">
                <a:solidFill>
                  <a:schemeClr val="lt1"/>
                </a:solidFill>
              </a:rPr>
              <a:t>Severely (5.3M) and moderately (48M) food insecure (FAO)</a:t>
            </a:r>
          </a:p>
        </p:txBody>
      </p:sp>
      <p:sp>
        <p:nvSpPr>
          <p:cNvPr id="239" name="Google Shape;239;p29"/>
          <p:cNvSpPr txBox="1">
            <a:spLocks noGrp="1"/>
          </p:cNvSpPr>
          <p:nvPr>
            <p:ph type="ctrTitle" idx="4294967295"/>
          </p:nvPr>
        </p:nvSpPr>
        <p:spPr>
          <a:xfrm>
            <a:off x="855300" y="3353093"/>
            <a:ext cx="7433400" cy="894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t>1 of 10 families</a:t>
            </a:r>
            <a:endParaRPr sz="4800" dirty="0"/>
          </a:p>
        </p:txBody>
      </p:sp>
      <p:sp>
        <p:nvSpPr>
          <p:cNvPr id="240" name="Google Shape;240;p29"/>
          <p:cNvSpPr txBox="1">
            <a:spLocks noGrp="1"/>
          </p:cNvSpPr>
          <p:nvPr>
            <p:ph type="subTitle" idx="4294967295"/>
          </p:nvPr>
        </p:nvSpPr>
        <p:spPr>
          <a:xfrm>
            <a:off x="855300" y="4068709"/>
            <a:ext cx="7433400" cy="463200"/>
          </a:xfrm>
          <a:prstGeom prst="rect">
            <a:avLst/>
          </a:prstGeom>
        </p:spPr>
        <p:txBody>
          <a:bodyPr spcFirstLastPara="1" wrap="square" lIns="0" tIns="0" rIns="0" bIns="0" anchor="t" anchorCtr="0">
            <a:noAutofit/>
          </a:bodyPr>
          <a:lstStyle/>
          <a:p>
            <a:pPr marL="0" lvl="0" indent="0" algn="ctr" rtl="0">
              <a:spcBef>
                <a:spcPts val="0"/>
              </a:spcBef>
              <a:spcAft>
                <a:spcPts val="800"/>
              </a:spcAft>
              <a:buNone/>
            </a:pPr>
            <a:r>
              <a:rPr lang="en" dirty="0">
                <a:solidFill>
                  <a:schemeClr val="lt1"/>
                </a:solidFill>
              </a:rPr>
              <a:t>Food insecure (WFP)</a:t>
            </a:r>
            <a:endParaRPr dirty="0">
              <a:solidFill>
                <a:schemeClr val="lt1"/>
              </a:solidFill>
            </a:endParaRPr>
          </a:p>
        </p:txBody>
      </p:sp>
      <p:sp>
        <p:nvSpPr>
          <p:cNvPr id="241" name="Google Shape;241;p29"/>
          <p:cNvSpPr txBox="1">
            <a:spLocks noGrp="1"/>
          </p:cNvSpPr>
          <p:nvPr>
            <p:ph type="ctrTitle" idx="4294967295"/>
          </p:nvPr>
        </p:nvSpPr>
        <p:spPr>
          <a:xfrm>
            <a:off x="855300" y="2038647"/>
            <a:ext cx="7433400" cy="894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800" dirty="0"/>
              <a:t>5.7M Filipinos</a:t>
            </a:r>
            <a:endParaRPr sz="4800" dirty="0"/>
          </a:p>
        </p:txBody>
      </p:sp>
      <p:sp>
        <p:nvSpPr>
          <p:cNvPr id="242" name="Google Shape;242;p29"/>
          <p:cNvSpPr txBox="1">
            <a:spLocks noGrp="1"/>
          </p:cNvSpPr>
          <p:nvPr>
            <p:ph type="subTitle" idx="4294967295"/>
          </p:nvPr>
        </p:nvSpPr>
        <p:spPr>
          <a:xfrm>
            <a:off x="855300" y="2754263"/>
            <a:ext cx="7433400" cy="463200"/>
          </a:xfrm>
          <a:prstGeom prst="rect">
            <a:avLst/>
          </a:prstGeom>
        </p:spPr>
        <p:txBody>
          <a:bodyPr spcFirstLastPara="1" wrap="square" lIns="0" tIns="0" rIns="0" bIns="0" anchor="t" anchorCtr="0">
            <a:noAutofit/>
          </a:bodyPr>
          <a:lstStyle/>
          <a:p>
            <a:pPr marL="0" lvl="0" indent="0" algn="ctr" rtl="0">
              <a:spcBef>
                <a:spcPts val="0"/>
              </a:spcBef>
              <a:spcAft>
                <a:spcPts val="800"/>
              </a:spcAft>
              <a:buNone/>
            </a:pPr>
            <a:r>
              <a:rPr lang="en" dirty="0">
                <a:solidFill>
                  <a:schemeClr val="lt1"/>
                </a:solidFill>
              </a:rPr>
              <a:t>Undernourished 2019-2021 (FAO)</a:t>
            </a:r>
            <a:endParaRPr dirty="0">
              <a:solidFill>
                <a:schemeClr val="lt1"/>
              </a:solidFill>
            </a:endParaRPr>
          </a:p>
        </p:txBody>
      </p:sp>
      <p:sp>
        <p:nvSpPr>
          <p:cNvPr id="243" name="Google Shape;243;p29"/>
          <p:cNvSpPr txBox="1">
            <a:spLocks noGrp="1"/>
          </p:cNvSpPr>
          <p:nvPr>
            <p:ph type="sldNum" idx="12"/>
          </p:nvPr>
        </p:nvSpPr>
        <p:spPr>
          <a:xfrm>
            <a:off x="3923800" y="4689025"/>
            <a:ext cx="1296300" cy="454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0" name="Google Shape;210;p26"/>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graphicFrame>
        <p:nvGraphicFramePr>
          <p:cNvPr id="5" name="Table 4">
            <a:extLst>
              <a:ext uri="{FF2B5EF4-FFF2-40B4-BE49-F238E27FC236}">
                <a16:creationId xmlns:a16="http://schemas.microsoft.com/office/drawing/2014/main" id="{66B204E1-B621-4144-9B19-5A657E9D4AA3}"/>
              </a:ext>
            </a:extLst>
          </p:cNvPr>
          <p:cNvGraphicFramePr>
            <a:graphicFrameLocks noGrp="1"/>
          </p:cNvGraphicFramePr>
          <p:nvPr>
            <p:extLst>
              <p:ext uri="{D42A27DB-BD31-4B8C-83A1-F6EECF244321}">
                <p14:modId xmlns:p14="http://schemas.microsoft.com/office/powerpoint/2010/main" val="4232428327"/>
              </p:ext>
            </p:extLst>
          </p:nvPr>
        </p:nvGraphicFramePr>
        <p:xfrm>
          <a:off x="644238" y="121900"/>
          <a:ext cx="3657600" cy="4175760"/>
        </p:xfrm>
        <a:graphic>
          <a:graphicData uri="http://schemas.openxmlformats.org/drawingml/2006/table">
            <a:tbl>
              <a:tblPr firstRow="1" bandRow="1">
                <a:tableStyleId>{5C22544A-7EE6-4342-B048-85BDC9FD1C3A}</a:tableStyleId>
              </a:tblPr>
              <a:tblGrid>
                <a:gridCol w="1617785">
                  <a:extLst>
                    <a:ext uri="{9D8B030D-6E8A-4147-A177-3AD203B41FA5}">
                      <a16:colId xmlns:a16="http://schemas.microsoft.com/office/drawing/2014/main" val="2053778002"/>
                    </a:ext>
                  </a:extLst>
                </a:gridCol>
                <a:gridCol w="2039815">
                  <a:extLst>
                    <a:ext uri="{9D8B030D-6E8A-4147-A177-3AD203B41FA5}">
                      <a16:colId xmlns:a16="http://schemas.microsoft.com/office/drawing/2014/main" val="644410471"/>
                    </a:ext>
                  </a:extLst>
                </a:gridCol>
              </a:tblGrid>
              <a:tr h="579120">
                <a:tc>
                  <a:txBody>
                    <a:bodyPr/>
                    <a:lstStyle/>
                    <a:p>
                      <a:pPr algn="ctr"/>
                      <a:r>
                        <a:rPr lang="en-PH" sz="1600" dirty="0"/>
                        <a:t>(2019-2021, </a:t>
                      </a:r>
                      <a:br>
                        <a:rPr lang="en-PH" sz="1600" dirty="0"/>
                      </a:br>
                      <a:r>
                        <a:rPr lang="en-PH" sz="1600" dirty="0"/>
                        <a:t>% of population)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1600" dirty="0"/>
                        <a:t>Moderate or severe food insecurity </a:t>
                      </a:r>
                    </a:p>
                  </a:txBody>
                  <a:tcPr anchor="ctr"/>
                </a:tc>
                <a:extLst>
                  <a:ext uri="{0D108BD9-81ED-4DB2-BD59-A6C34878D82A}">
                    <a16:rowId xmlns:a16="http://schemas.microsoft.com/office/drawing/2014/main" val="3179015811"/>
                  </a:ext>
                </a:extLst>
              </a:tr>
              <a:tr h="335280">
                <a:tc>
                  <a:txBody>
                    <a:bodyPr/>
                    <a:lstStyle/>
                    <a:p>
                      <a:r>
                        <a:rPr lang="en-PH" sz="1600" dirty="0"/>
                        <a:t>Cambodia</a:t>
                      </a:r>
                    </a:p>
                  </a:txBody>
                  <a:tcPr/>
                </a:tc>
                <a:tc>
                  <a:txBody>
                    <a:bodyPr/>
                    <a:lstStyle/>
                    <a:p>
                      <a:pPr algn="ctr"/>
                      <a:r>
                        <a:rPr lang="en-PH" sz="1600" dirty="0"/>
                        <a:t>65.1</a:t>
                      </a:r>
                    </a:p>
                  </a:txBody>
                  <a:tcPr/>
                </a:tc>
                <a:extLst>
                  <a:ext uri="{0D108BD9-81ED-4DB2-BD59-A6C34878D82A}">
                    <a16:rowId xmlns:a16="http://schemas.microsoft.com/office/drawing/2014/main" val="298758652"/>
                  </a:ext>
                </a:extLst>
              </a:tr>
              <a:tr h="335280">
                <a:tc>
                  <a:txBody>
                    <a:bodyPr/>
                    <a:lstStyle/>
                    <a:p>
                      <a:r>
                        <a:rPr lang="en-PH" sz="1600" dirty="0"/>
                        <a:t>Philippines</a:t>
                      </a:r>
                    </a:p>
                  </a:txBody>
                  <a:tcPr>
                    <a:solidFill>
                      <a:srgbClr val="FFFF00"/>
                    </a:solidFill>
                  </a:tcPr>
                </a:tc>
                <a:tc>
                  <a:txBody>
                    <a:bodyPr/>
                    <a:lstStyle/>
                    <a:p>
                      <a:pPr algn="ctr"/>
                      <a:r>
                        <a:rPr lang="en-PH" sz="1600" dirty="0"/>
                        <a:t>48.6</a:t>
                      </a:r>
                    </a:p>
                  </a:txBody>
                  <a:tcPr>
                    <a:solidFill>
                      <a:srgbClr val="FFFF00"/>
                    </a:solidFill>
                  </a:tcPr>
                </a:tc>
                <a:extLst>
                  <a:ext uri="{0D108BD9-81ED-4DB2-BD59-A6C34878D82A}">
                    <a16:rowId xmlns:a16="http://schemas.microsoft.com/office/drawing/2014/main" val="1356814808"/>
                  </a:ext>
                </a:extLst>
              </a:tr>
              <a:tr h="335280">
                <a:tc>
                  <a:txBody>
                    <a:bodyPr/>
                    <a:lstStyle/>
                    <a:p>
                      <a:r>
                        <a:rPr lang="en-PH" sz="1600" dirty="0"/>
                        <a:t>Thailand</a:t>
                      </a:r>
                    </a:p>
                  </a:txBody>
                  <a:tcPr/>
                </a:tc>
                <a:tc>
                  <a:txBody>
                    <a:bodyPr/>
                    <a:lstStyle/>
                    <a:p>
                      <a:pPr algn="ctr"/>
                      <a:r>
                        <a:rPr lang="en-PH" sz="1600" dirty="0"/>
                        <a:t>44.3</a:t>
                      </a:r>
                    </a:p>
                  </a:txBody>
                  <a:tcPr/>
                </a:tc>
                <a:extLst>
                  <a:ext uri="{0D108BD9-81ED-4DB2-BD59-A6C34878D82A}">
                    <a16:rowId xmlns:a16="http://schemas.microsoft.com/office/drawing/2014/main" val="1471324822"/>
                  </a:ext>
                </a:extLst>
              </a:tr>
              <a:tr h="335280">
                <a:tc>
                  <a:txBody>
                    <a:bodyPr/>
                    <a:lstStyle/>
                    <a:p>
                      <a:r>
                        <a:rPr lang="en-PH" sz="1600" dirty="0"/>
                        <a:t>Lao PDR</a:t>
                      </a:r>
                    </a:p>
                  </a:txBody>
                  <a:tcPr/>
                </a:tc>
                <a:tc>
                  <a:txBody>
                    <a:bodyPr/>
                    <a:lstStyle/>
                    <a:p>
                      <a:pPr algn="ctr"/>
                      <a:r>
                        <a:rPr lang="en-PH" sz="1600" dirty="0"/>
                        <a:t>40.1</a:t>
                      </a:r>
                    </a:p>
                  </a:txBody>
                  <a:tcPr/>
                </a:tc>
                <a:extLst>
                  <a:ext uri="{0D108BD9-81ED-4DB2-BD59-A6C34878D82A}">
                    <a16:rowId xmlns:a16="http://schemas.microsoft.com/office/drawing/2014/main" val="2893487670"/>
                  </a:ext>
                </a:extLst>
              </a:tr>
              <a:tr h="335280">
                <a:tc>
                  <a:txBody>
                    <a:bodyPr/>
                    <a:lstStyle/>
                    <a:p>
                      <a:r>
                        <a:rPr lang="en-PH" sz="1600" dirty="0"/>
                        <a:t>Myanmar</a:t>
                      </a:r>
                    </a:p>
                  </a:txBody>
                  <a:tcPr/>
                </a:tc>
                <a:tc>
                  <a:txBody>
                    <a:bodyPr/>
                    <a:lstStyle/>
                    <a:p>
                      <a:pPr algn="ctr"/>
                      <a:r>
                        <a:rPr lang="en-PH" sz="1600" dirty="0"/>
                        <a:t>29.2</a:t>
                      </a:r>
                    </a:p>
                  </a:txBody>
                  <a:tcPr/>
                </a:tc>
                <a:extLst>
                  <a:ext uri="{0D108BD9-81ED-4DB2-BD59-A6C34878D82A}">
                    <a16:rowId xmlns:a16="http://schemas.microsoft.com/office/drawing/2014/main" val="2043363111"/>
                  </a:ext>
                </a:extLst>
              </a:tr>
              <a:tr h="335280">
                <a:tc>
                  <a:txBody>
                    <a:bodyPr/>
                    <a:lstStyle/>
                    <a:p>
                      <a:r>
                        <a:rPr lang="en-PH" sz="1600" dirty="0"/>
                        <a:t>Malaysia</a:t>
                      </a:r>
                    </a:p>
                  </a:txBody>
                  <a:tcPr/>
                </a:tc>
                <a:tc>
                  <a:txBody>
                    <a:bodyPr/>
                    <a:lstStyle/>
                    <a:p>
                      <a:pPr algn="ctr"/>
                      <a:r>
                        <a:rPr lang="en-PH" sz="1600" dirty="0"/>
                        <a:t>21.7</a:t>
                      </a:r>
                    </a:p>
                  </a:txBody>
                  <a:tcPr/>
                </a:tc>
                <a:extLst>
                  <a:ext uri="{0D108BD9-81ED-4DB2-BD59-A6C34878D82A}">
                    <a16:rowId xmlns:a16="http://schemas.microsoft.com/office/drawing/2014/main" val="2617511667"/>
                  </a:ext>
                </a:extLst>
              </a:tr>
              <a:tr h="335280">
                <a:tc>
                  <a:txBody>
                    <a:bodyPr/>
                    <a:lstStyle/>
                    <a:p>
                      <a:r>
                        <a:rPr lang="en-PH" sz="1600" dirty="0"/>
                        <a:t>Vietnam</a:t>
                      </a:r>
                    </a:p>
                  </a:txBody>
                  <a:tcPr/>
                </a:tc>
                <a:tc>
                  <a:txBody>
                    <a:bodyPr/>
                    <a:lstStyle/>
                    <a:p>
                      <a:pPr algn="ctr"/>
                      <a:r>
                        <a:rPr lang="en-PH" sz="1600" dirty="0"/>
                        <a:t>8.2</a:t>
                      </a:r>
                    </a:p>
                  </a:txBody>
                  <a:tcPr/>
                </a:tc>
                <a:extLst>
                  <a:ext uri="{0D108BD9-81ED-4DB2-BD59-A6C34878D82A}">
                    <a16:rowId xmlns:a16="http://schemas.microsoft.com/office/drawing/2014/main" val="1622747363"/>
                  </a:ext>
                </a:extLst>
              </a:tr>
              <a:tr h="335280">
                <a:tc>
                  <a:txBody>
                    <a:bodyPr/>
                    <a:lstStyle/>
                    <a:p>
                      <a:r>
                        <a:rPr lang="en-PH" sz="1600" dirty="0"/>
                        <a:t>Indonesia</a:t>
                      </a:r>
                    </a:p>
                  </a:txBody>
                  <a:tcPr/>
                </a:tc>
                <a:tc>
                  <a:txBody>
                    <a:bodyPr/>
                    <a:lstStyle/>
                    <a:p>
                      <a:pPr algn="ctr"/>
                      <a:r>
                        <a:rPr lang="en-PH" sz="1600" dirty="0"/>
                        <a:t>6.7</a:t>
                      </a:r>
                    </a:p>
                  </a:txBody>
                  <a:tcPr/>
                </a:tc>
                <a:extLst>
                  <a:ext uri="{0D108BD9-81ED-4DB2-BD59-A6C34878D82A}">
                    <a16:rowId xmlns:a16="http://schemas.microsoft.com/office/drawing/2014/main" val="845313871"/>
                  </a:ext>
                </a:extLst>
              </a:tr>
              <a:tr h="335280">
                <a:tc>
                  <a:txBody>
                    <a:bodyPr/>
                    <a:lstStyle/>
                    <a:p>
                      <a:r>
                        <a:rPr lang="en-PH" sz="1600" dirty="0"/>
                        <a:t>Singapore</a:t>
                      </a:r>
                    </a:p>
                  </a:txBody>
                  <a:tcPr/>
                </a:tc>
                <a:tc>
                  <a:txBody>
                    <a:bodyPr/>
                    <a:lstStyle/>
                    <a:p>
                      <a:pPr algn="ctr"/>
                      <a:r>
                        <a:rPr lang="en-PH" sz="1600" dirty="0"/>
                        <a:t>5.3</a:t>
                      </a:r>
                    </a:p>
                  </a:txBody>
                  <a:tcPr/>
                </a:tc>
                <a:extLst>
                  <a:ext uri="{0D108BD9-81ED-4DB2-BD59-A6C34878D82A}">
                    <a16:rowId xmlns:a16="http://schemas.microsoft.com/office/drawing/2014/main" val="149114279"/>
                  </a:ext>
                </a:extLst>
              </a:tr>
              <a:tr h="335280">
                <a:tc>
                  <a:txBody>
                    <a:bodyPr/>
                    <a:lstStyle/>
                    <a:p>
                      <a:r>
                        <a:rPr lang="en-PH" sz="1600" dirty="0"/>
                        <a:t>Brunei</a:t>
                      </a:r>
                    </a:p>
                  </a:txBody>
                  <a:tcPr/>
                </a:tc>
                <a:tc>
                  <a:txBody>
                    <a:bodyPr/>
                    <a:lstStyle/>
                    <a:p>
                      <a:pPr algn="ctr"/>
                      <a:r>
                        <a:rPr lang="en-PH" sz="1600" dirty="0" err="1"/>
                        <a:t>n.a.</a:t>
                      </a:r>
                      <a:endParaRPr lang="en-PH" sz="1600" dirty="0"/>
                    </a:p>
                  </a:txBody>
                  <a:tcPr/>
                </a:tc>
                <a:extLst>
                  <a:ext uri="{0D108BD9-81ED-4DB2-BD59-A6C34878D82A}">
                    <a16:rowId xmlns:a16="http://schemas.microsoft.com/office/drawing/2014/main" val="1895951163"/>
                  </a:ext>
                </a:extLst>
              </a:tr>
            </a:tbl>
          </a:graphicData>
        </a:graphic>
      </p:graphicFrame>
      <p:graphicFrame>
        <p:nvGraphicFramePr>
          <p:cNvPr id="9" name="Table 8">
            <a:extLst>
              <a:ext uri="{FF2B5EF4-FFF2-40B4-BE49-F238E27FC236}">
                <a16:creationId xmlns:a16="http://schemas.microsoft.com/office/drawing/2014/main" id="{0A04AB3C-EC34-654F-A2D2-257EA11F3F21}"/>
              </a:ext>
            </a:extLst>
          </p:cNvPr>
          <p:cNvGraphicFramePr>
            <a:graphicFrameLocks noGrp="1"/>
          </p:cNvGraphicFramePr>
          <p:nvPr>
            <p:extLst>
              <p:ext uri="{D42A27DB-BD31-4B8C-83A1-F6EECF244321}">
                <p14:modId xmlns:p14="http://schemas.microsoft.com/office/powerpoint/2010/main" val="2081025767"/>
              </p:ext>
            </p:extLst>
          </p:nvPr>
        </p:nvGraphicFramePr>
        <p:xfrm>
          <a:off x="5066146" y="407670"/>
          <a:ext cx="2781299" cy="2164080"/>
        </p:xfrm>
        <a:graphic>
          <a:graphicData uri="http://schemas.openxmlformats.org/drawingml/2006/table">
            <a:tbl>
              <a:tblPr firstRow="1" bandRow="1">
                <a:tableStyleId>{5C22544A-7EE6-4342-B048-85BDC9FD1C3A}</a:tableStyleId>
              </a:tblPr>
              <a:tblGrid>
                <a:gridCol w="2195763">
                  <a:extLst>
                    <a:ext uri="{9D8B030D-6E8A-4147-A177-3AD203B41FA5}">
                      <a16:colId xmlns:a16="http://schemas.microsoft.com/office/drawing/2014/main" val="1829314878"/>
                    </a:ext>
                  </a:extLst>
                </a:gridCol>
                <a:gridCol w="585536">
                  <a:extLst>
                    <a:ext uri="{9D8B030D-6E8A-4147-A177-3AD203B41FA5}">
                      <a16:colId xmlns:a16="http://schemas.microsoft.com/office/drawing/2014/main" val="2745343965"/>
                    </a:ext>
                  </a:extLst>
                </a:gridCol>
              </a:tblGrid>
              <a:tr h="579120">
                <a:tc>
                  <a:txBody>
                    <a:bodyPr/>
                    <a:lstStyle/>
                    <a:p>
                      <a:pPr algn="ctr"/>
                      <a:r>
                        <a:rPr lang="en-PH" sz="1600" dirty="0"/>
                        <a:t>PH households meeting 100% REI &amp; EAR</a:t>
                      </a:r>
                    </a:p>
                  </a:txBody>
                  <a:tcPr anchor="ctr"/>
                </a:tc>
                <a:tc>
                  <a:txBody>
                    <a:bodyPr/>
                    <a:lstStyle/>
                    <a:p>
                      <a:pPr algn="ctr"/>
                      <a:r>
                        <a:rPr lang="en-PH" sz="1600" dirty="0"/>
                        <a:t>%</a:t>
                      </a:r>
                    </a:p>
                  </a:txBody>
                  <a:tcPr anchor="ctr"/>
                </a:tc>
                <a:extLst>
                  <a:ext uri="{0D108BD9-81ED-4DB2-BD59-A6C34878D82A}">
                    <a16:rowId xmlns:a16="http://schemas.microsoft.com/office/drawing/2014/main" val="3568136510"/>
                  </a:ext>
                </a:extLst>
              </a:tr>
              <a:tr h="335280">
                <a:tc>
                  <a:txBody>
                    <a:bodyPr/>
                    <a:lstStyle/>
                    <a:p>
                      <a:r>
                        <a:rPr lang="en-PH" sz="1600" dirty="0"/>
                        <a:t>Iron (mg)</a:t>
                      </a:r>
                    </a:p>
                  </a:txBody>
                  <a:tcPr/>
                </a:tc>
                <a:tc>
                  <a:txBody>
                    <a:bodyPr/>
                    <a:lstStyle/>
                    <a:p>
                      <a:pPr algn="ctr"/>
                      <a:r>
                        <a:rPr lang="en-PH" sz="1600" dirty="0"/>
                        <a:t>  6.0</a:t>
                      </a:r>
                    </a:p>
                  </a:txBody>
                  <a:tcPr anchor="ctr"/>
                </a:tc>
                <a:extLst>
                  <a:ext uri="{0D108BD9-81ED-4DB2-BD59-A6C34878D82A}">
                    <a16:rowId xmlns:a16="http://schemas.microsoft.com/office/drawing/2014/main" val="3010709638"/>
                  </a:ext>
                </a:extLst>
              </a:tr>
              <a:tr h="335280">
                <a:tc>
                  <a:txBody>
                    <a:bodyPr/>
                    <a:lstStyle/>
                    <a:p>
                      <a:r>
                        <a:rPr lang="en-PH" sz="1600" dirty="0"/>
                        <a:t>Calcium (g)</a:t>
                      </a:r>
                    </a:p>
                  </a:txBody>
                  <a:tcPr/>
                </a:tc>
                <a:tc>
                  <a:txBody>
                    <a:bodyPr/>
                    <a:lstStyle/>
                    <a:p>
                      <a:pPr algn="ctr"/>
                      <a:r>
                        <a:rPr lang="en-PH" sz="1600" dirty="0"/>
                        <a:t>12.0</a:t>
                      </a:r>
                    </a:p>
                  </a:txBody>
                  <a:tcPr anchor="ctr"/>
                </a:tc>
                <a:extLst>
                  <a:ext uri="{0D108BD9-81ED-4DB2-BD59-A6C34878D82A}">
                    <a16:rowId xmlns:a16="http://schemas.microsoft.com/office/drawing/2014/main" val="427878491"/>
                  </a:ext>
                </a:extLst>
              </a:tr>
              <a:tr h="335280">
                <a:tc>
                  <a:txBody>
                    <a:bodyPr/>
                    <a:lstStyle/>
                    <a:p>
                      <a:pPr lvl="0" algn="l"/>
                      <a:r>
                        <a:rPr lang="en-PH" sz="1600" i="0" dirty="0"/>
                        <a:t>Energy (kcal)</a:t>
                      </a:r>
                    </a:p>
                  </a:txBody>
                  <a:tcPr/>
                </a:tc>
                <a:tc>
                  <a:txBody>
                    <a:bodyPr/>
                    <a:lstStyle/>
                    <a:p>
                      <a:pPr algn="ctr"/>
                      <a:r>
                        <a:rPr lang="en-PH" sz="1600" dirty="0"/>
                        <a:t>22.0</a:t>
                      </a:r>
                    </a:p>
                  </a:txBody>
                  <a:tcPr anchor="ctr"/>
                </a:tc>
                <a:extLst>
                  <a:ext uri="{0D108BD9-81ED-4DB2-BD59-A6C34878D82A}">
                    <a16:rowId xmlns:a16="http://schemas.microsoft.com/office/drawing/2014/main" val="2767514316"/>
                  </a:ext>
                </a:extLst>
              </a:tr>
              <a:tr h="335280">
                <a:tc>
                  <a:txBody>
                    <a:bodyPr/>
                    <a:lstStyle/>
                    <a:p>
                      <a:pPr lvl="0" algn="l"/>
                      <a:r>
                        <a:rPr lang="en-PH" sz="1600" i="0" dirty="0"/>
                        <a:t>Protein (g)</a:t>
                      </a:r>
                    </a:p>
                  </a:txBody>
                  <a:tcPr/>
                </a:tc>
                <a:tc>
                  <a:txBody>
                    <a:bodyPr/>
                    <a:lstStyle/>
                    <a:p>
                      <a:pPr algn="ctr"/>
                      <a:r>
                        <a:rPr lang="en-PH" sz="1600" dirty="0"/>
                        <a:t>55.0</a:t>
                      </a:r>
                    </a:p>
                  </a:txBody>
                  <a:tcPr anchor="ctr"/>
                </a:tc>
                <a:extLst>
                  <a:ext uri="{0D108BD9-81ED-4DB2-BD59-A6C34878D82A}">
                    <a16:rowId xmlns:a16="http://schemas.microsoft.com/office/drawing/2014/main" val="3486197635"/>
                  </a:ext>
                </a:extLst>
              </a:tr>
            </a:tbl>
          </a:graphicData>
        </a:graphic>
      </p:graphicFrame>
      <p:sp>
        <p:nvSpPr>
          <p:cNvPr id="10" name="Left Brace 9">
            <a:extLst>
              <a:ext uri="{FF2B5EF4-FFF2-40B4-BE49-F238E27FC236}">
                <a16:creationId xmlns:a16="http://schemas.microsoft.com/office/drawing/2014/main" id="{11139AEA-385B-484B-95AC-861D136FC1C5}"/>
              </a:ext>
            </a:extLst>
          </p:cNvPr>
          <p:cNvSpPr/>
          <p:nvPr/>
        </p:nvSpPr>
        <p:spPr>
          <a:xfrm>
            <a:off x="4436342" y="524514"/>
            <a:ext cx="495299" cy="2047236"/>
          </a:xfrm>
          <a:prstGeom prst="leftBrace">
            <a:avLst>
              <a:gd name="adj1" fmla="val 0"/>
              <a:gd name="adj2" fmla="val 428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a:p>
        </p:txBody>
      </p:sp>
      <p:pic>
        <p:nvPicPr>
          <p:cNvPr id="4" name="Picture 3">
            <a:extLst>
              <a:ext uri="{FF2B5EF4-FFF2-40B4-BE49-F238E27FC236}">
                <a16:creationId xmlns:a16="http://schemas.microsoft.com/office/drawing/2014/main" id="{6AB98308-D0D0-7E4C-AAD9-DE09F87C3045}"/>
              </a:ext>
            </a:extLst>
          </p:cNvPr>
          <p:cNvPicPr>
            <a:picLocks noChangeAspect="1"/>
          </p:cNvPicPr>
          <p:nvPr/>
        </p:nvPicPr>
        <p:blipFill>
          <a:blip r:embed="rId3"/>
          <a:stretch>
            <a:fillRect/>
          </a:stretch>
        </p:blipFill>
        <p:spPr>
          <a:xfrm>
            <a:off x="0" y="4631398"/>
            <a:ext cx="690911" cy="512101"/>
          </a:xfrm>
          <a:prstGeom prst="rect">
            <a:avLst/>
          </a:prstGeom>
        </p:spPr>
      </p:pic>
    </p:spTree>
    <p:extLst>
      <p:ext uri="{BB962C8B-B14F-4D97-AF65-F5344CB8AC3E}">
        <p14:creationId xmlns:p14="http://schemas.microsoft.com/office/powerpoint/2010/main" val="61058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855300" y="0"/>
            <a:ext cx="7433400" cy="1017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Malnutrition among children, 5 years old and below</a:t>
            </a:r>
            <a:endParaRPr dirty="0"/>
          </a:p>
        </p:txBody>
      </p:sp>
      <p:graphicFrame>
        <p:nvGraphicFramePr>
          <p:cNvPr id="209" name="Google Shape;209;p26"/>
          <p:cNvGraphicFramePr/>
          <p:nvPr>
            <p:extLst>
              <p:ext uri="{D42A27DB-BD31-4B8C-83A1-F6EECF244321}">
                <p14:modId xmlns:p14="http://schemas.microsoft.com/office/powerpoint/2010/main" val="3484256316"/>
              </p:ext>
            </p:extLst>
          </p:nvPr>
        </p:nvGraphicFramePr>
        <p:xfrm>
          <a:off x="2713600" y="1389750"/>
          <a:ext cx="3716700" cy="2364000"/>
        </p:xfrm>
        <a:graphic>
          <a:graphicData uri="http://schemas.openxmlformats.org/drawingml/2006/table">
            <a:tbl>
              <a:tblPr>
                <a:noFill/>
                <a:tableStyleId>{290FE5F8-AB1A-49B6-B9A5-5A49D8FF3546}</a:tableStyleId>
              </a:tblPr>
              <a:tblGrid>
                <a:gridCol w="1858350">
                  <a:extLst>
                    <a:ext uri="{9D8B030D-6E8A-4147-A177-3AD203B41FA5}">
                      <a16:colId xmlns:a16="http://schemas.microsoft.com/office/drawing/2014/main" val="20000"/>
                    </a:ext>
                  </a:extLst>
                </a:gridCol>
                <a:gridCol w="1858350">
                  <a:extLst>
                    <a:ext uri="{9D8B030D-6E8A-4147-A177-3AD203B41FA5}">
                      <a16:colId xmlns:a16="http://schemas.microsoft.com/office/drawing/2014/main" val="20001"/>
                    </a:ext>
                  </a:extLst>
                </a:gridCol>
              </a:tblGrid>
              <a:tr h="591000">
                <a:tc>
                  <a:txBody>
                    <a:bodyPr/>
                    <a:lstStyle/>
                    <a:p>
                      <a:pPr marL="0" lvl="0" indent="0" algn="l" rtl="0">
                        <a:spcBef>
                          <a:spcPts val="0"/>
                        </a:spcBef>
                        <a:spcAft>
                          <a:spcPts val="0"/>
                        </a:spcAft>
                        <a:buNone/>
                      </a:pPr>
                      <a:r>
                        <a:rPr lang="en-US" sz="1400" dirty="0">
                          <a:solidFill>
                            <a:schemeClr val="dk2"/>
                          </a:solidFill>
                          <a:latin typeface="Merriweather Sans"/>
                          <a:ea typeface="Merriweather Sans"/>
                          <a:cs typeface="Merriweather Sans"/>
                          <a:sym typeface="Merriweather Sans"/>
                        </a:rPr>
                        <a:t>Underweight</a:t>
                      </a:r>
                      <a:endParaRPr sz="1400" dirty="0">
                        <a:solidFill>
                          <a:schemeClr val="dk2"/>
                        </a:solidFill>
                        <a:latin typeface="Merriweather Sans"/>
                        <a:ea typeface="Merriweather Sans"/>
                        <a:cs typeface="Merriweather Sans"/>
                        <a:sym typeface="Merriweather Sans"/>
                      </a:endParaRPr>
                    </a:p>
                  </a:txBody>
                  <a:tcPr marL="91425" marR="91425" marT="68575" marB="68575" anchor="ctr">
                    <a:lnL w="9525" cap="flat" cmpd="sng">
                      <a:solidFill>
                        <a:schemeClr val="accent1">
                          <a:alpha val="0"/>
                        </a:schemeClr>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accen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US" sz="1800" dirty="0">
                          <a:solidFill>
                            <a:schemeClr val="tx1"/>
                          </a:solidFill>
                          <a:latin typeface="Merriweather Sans"/>
                          <a:ea typeface="Merriweather Sans"/>
                          <a:cs typeface="Merriweather Sans"/>
                          <a:sym typeface="Merriweather Sans"/>
                        </a:rPr>
                        <a:t>19.1%</a:t>
                      </a:r>
                      <a:endParaRPr sz="1800" dirty="0">
                        <a:solidFill>
                          <a:schemeClr val="tx1"/>
                        </a:solidFill>
                        <a:latin typeface="Merriweather Sans"/>
                        <a:ea typeface="Merriweather Sans"/>
                        <a:cs typeface="Merriweather Sans"/>
                        <a:sym typeface="Merriweather Sans"/>
                      </a:endParaRPr>
                    </a:p>
                  </a:txBody>
                  <a:tcPr marL="91425" marR="91425" marT="68575" marB="6857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9525" cap="flat" cmpd="sng">
                      <a:solidFill>
                        <a:schemeClr val="accen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91000">
                <a:tc>
                  <a:txBody>
                    <a:bodyPr/>
                    <a:lstStyle/>
                    <a:p>
                      <a:pPr marL="0" lvl="0" indent="0" algn="l" rtl="0">
                        <a:spcBef>
                          <a:spcPts val="0"/>
                        </a:spcBef>
                        <a:spcAft>
                          <a:spcPts val="0"/>
                        </a:spcAft>
                        <a:buNone/>
                      </a:pPr>
                      <a:r>
                        <a:rPr lang="en" sz="1400" dirty="0">
                          <a:solidFill>
                            <a:schemeClr val="dk2"/>
                          </a:solidFill>
                          <a:latin typeface="Merriweather Sans"/>
                          <a:ea typeface="Merriweather Sans"/>
                          <a:cs typeface="Merriweather Sans"/>
                          <a:sym typeface="Merriweather Sans"/>
                        </a:rPr>
                        <a:t>Stunting</a:t>
                      </a:r>
                      <a:endParaRPr sz="1400" dirty="0">
                        <a:solidFill>
                          <a:schemeClr val="dk2"/>
                        </a:solidFill>
                        <a:latin typeface="Merriweather Sans"/>
                        <a:ea typeface="Merriweather Sans"/>
                        <a:cs typeface="Merriweather Sans"/>
                        <a:sym typeface="Merriweather Sans"/>
                      </a:endParaRPr>
                    </a:p>
                  </a:txBody>
                  <a:tcPr marL="91425" marR="91425" marT="68575" marB="68575" anchor="ctr">
                    <a:lnL w="9525" cap="flat" cmpd="sng">
                      <a:solidFill>
                        <a:schemeClr val="accent1">
                          <a:alpha val="0"/>
                        </a:schemeClr>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800" dirty="0">
                          <a:solidFill>
                            <a:schemeClr val="dk1"/>
                          </a:solidFill>
                          <a:latin typeface="Merriweather Sans"/>
                          <a:ea typeface="Merriweather Sans"/>
                          <a:cs typeface="Merriweather Sans"/>
                          <a:sym typeface="Merriweather Sans"/>
                        </a:rPr>
                        <a:t>30.3%</a:t>
                      </a:r>
                      <a:endParaRPr sz="1800" dirty="0">
                        <a:solidFill>
                          <a:schemeClr val="dk1"/>
                        </a:solidFill>
                        <a:latin typeface="Merriweather Sans"/>
                        <a:ea typeface="Merriweather Sans"/>
                        <a:cs typeface="Merriweather Sans"/>
                        <a:sym typeface="Merriweather Sans"/>
                      </a:endParaRPr>
                    </a:p>
                  </a:txBody>
                  <a:tcPr marL="91425" marR="91425" marT="68575" marB="6857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591000">
                <a:tc>
                  <a:txBody>
                    <a:bodyPr/>
                    <a:lstStyle/>
                    <a:p>
                      <a:pPr marL="0" lvl="0" indent="0" algn="l" rtl="0">
                        <a:spcBef>
                          <a:spcPts val="0"/>
                        </a:spcBef>
                        <a:spcAft>
                          <a:spcPts val="0"/>
                        </a:spcAft>
                        <a:buNone/>
                      </a:pPr>
                      <a:r>
                        <a:rPr lang="en" sz="1400" dirty="0">
                          <a:solidFill>
                            <a:schemeClr val="dk2"/>
                          </a:solidFill>
                          <a:latin typeface="Merriweather Sans"/>
                          <a:ea typeface="Merriweather Sans"/>
                          <a:cs typeface="Merriweather Sans"/>
                          <a:sym typeface="Merriweather Sans"/>
                        </a:rPr>
                        <a:t>Wasting</a:t>
                      </a:r>
                      <a:endParaRPr sz="1400" dirty="0">
                        <a:solidFill>
                          <a:schemeClr val="dk2"/>
                        </a:solidFill>
                        <a:latin typeface="Merriweather Sans"/>
                        <a:ea typeface="Merriweather Sans"/>
                        <a:cs typeface="Merriweather Sans"/>
                        <a:sym typeface="Merriweather Sans"/>
                      </a:endParaRPr>
                    </a:p>
                  </a:txBody>
                  <a:tcPr marL="91425" marR="91425" marT="68575" marB="68575" anchor="ctr">
                    <a:lnL w="9525" cap="flat" cmpd="sng">
                      <a:solidFill>
                        <a:schemeClr val="accent1">
                          <a:alpha val="0"/>
                        </a:schemeClr>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800" dirty="0">
                          <a:solidFill>
                            <a:schemeClr val="dk1"/>
                          </a:solidFill>
                          <a:latin typeface="Merriweather Sans"/>
                          <a:ea typeface="Merriweather Sans"/>
                          <a:cs typeface="Merriweather Sans"/>
                          <a:sym typeface="Merriweather Sans"/>
                        </a:rPr>
                        <a:t>    5.6%</a:t>
                      </a:r>
                      <a:endParaRPr sz="1800" dirty="0">
                        <a:solidFill>
                          <a:schemeClr val="dk1"/>
                        </a:solidFill>
                        <a:latin typeface="Merriweather Sans"/>
                        <a:ea typeface="Merriweather Sans"/>
                        <a:cs typeface="Merriweather Sans"/>
                        <a:sym typeface="Merriweather Sans"/>
                      </a:endParaRPr>
                    </a:p>
                  </a:txBody>
                  <a:tcPr marL="91425" marR="91425" marT="68575" marB="6857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591000">
                <a:tc>
                  <a:txBody>
                    <a:bodyPr/>
                    <a:lstStyle/>
                    <a:p>
                      <a:pPr marL="0" lvl="0" indent="0" algn="l" rtl="0">
                        <a:spcBef>
                          <a:spcPts val="0"/>
                        </a:spcBef>
                        <a:spcAft>
                          <a:spcPts val="0"/>
                        </a:spcAft>
                        <a:buNone/>
                      </a:pPr>
                      <a:r>
                        <a:rPr lang="en" sz="1400" dirty="0">
                          <a:solidFill>
                            <a:schemeClr val="dk2"/>
                          </a:solidFill>
                          <a:latin typeface="Merriweather Sans"/>
                          <a:ea typeface="Merriweather Sans"/>
                          <a:cs typeface="Merriweather Sans"/>
                          <a:sym typeface="Merriweather Sans"/>
                        </a:rPr>
                        <a:t>Overweight</a:t>
                      </a:r>
                      <a:endParaRPr sz="1400" dirty="0">
                        <a:solidFill>
                          <a:schemeClr val="dk2"/>
                        </a:solidFill>
                        <a:latin typeface="Merriweather Sans"/>
                        <a:ea typeface="Merriweather Sans"/>
                        <a:cs typeface="Merriweather Sans"/>
                        <a:sym typeface="Merriweather Sans"/>
                      </a:endParaRPr>
                    </a:p>
                  </a:txBody>
                  <a:tcPr marL="91425" marR="91425" marT="68575" marB="68575" anchor="ctr">
                    <a:lnL w="9525" cap="flat" cmpd="sng">
                      <a:solidFill>
                        <a:schemeClr val="accent1">
                          <a:alpha val="0"/>
                        </a:schemeClr>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1800" dirty="0">
                          <a:solidFill>
                            <a:schemeClr val="dk1"/>
                          </a:solidFill>
                          <a:latin typeface="Merriweather Sans"/>
                          <a:ea typeface="Merriweather Sans"/>
                          <a:cs typeface="Merriweather Sans"/>
                          <a:sym typeface="Merriweather Sans"/>
                        </a:rPr>
                        <a:t>    4.0%</a:t>
                      </a:r>
                      <a:endParaRPr sz="1800" dirty="0">
                        <a:solidFill>
                          <a:schemeClr val="dk1"/>
                        </a:solidFill>
                        <a:latin typeface="Merriweather Sans"/>
                        <a:ea typeface="Merriweather Sans"/>
                        <a:cs typeface="Merriweather Sans"/>
                        <a:sym typeface="Merriweather Sans"/>
                      </a:endParaRPr>
                    </a:p>
                  </a:txBody>
                  <a:tcPr marL="91425" marR="91425" marT="68575" marB="6857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chemeClr val="accen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bl>
          </a:graphicData>
        </a:graphic>
      </p:graphicFrame>
      <p:sp>
        <p:nvSpPr>
          <p:cNvPr id="210" name="Google Shape;210;p26"/>
          <p:cNvSpPr txBox="1">
            <a:spLocks noGrp="1"/>
          </p:cNvSpPr>
          <p:nvPr>
            <p:ph type="sldNum" idx="12"/>
          </p:nvPr>
        </p:nvSpPr>
        <p:spPr>
          <a:xfrm>
            <a:off x="3923800" y="4509500"/>
            <a:ext cx="1296300" cy="512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pic>
        <p:nvPicPr>
          <p:cNvPr id="2" name="Picture 1">
            <a:extLst>
              <a:ext uri="{FF2B5EF4-FFF2-40B4-BE49-F238E27FC236}">
                <a16:creationId xmlns:a16="http://schemas.microsoft.com/office/drawing/2014/main" id="{110730C9-F8F5-6E4D-ACA5-FC0B4601AB00}"/>
              </a:ext>
            </a:extLst>
          </p:cNvPr>
          <p:cNvPicPr>
            <a:picLocks noChangeAspect="1"/>
          </p:cNvPicPr>
          <p:nvPr/>
        </p:nvPicPr>
        <p:blipFill>
          <a:blip r:embed="rId3"/>
          <a:stretch>
            <a:fillRect/>
          </a:stretch>
        </p:blipFill>
        <p:spPr>
          <a:xfrm>
            <a:off x="0" y="4631400"/>
            <a:ext cx="690850" cy="5121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4F04-46C1-C349-B174-C6241AFE686E}"/>
              </a:ext>
            </a:extLst>
          </p:cNvPr>
          <p:cNvSpPr>
            <a:spLocks noGrp="1"/>
          </p:cNvSpPr>
          <p:nvPr>
            <p:ph type="title"/>
          </p:nvPr>
        </p:nvSpPr>
        <p:spPr/>
        <p:txBody>
          <a:bodyPr/>
          <a:lstStyle/>
          <a:p>
            <a:r>
              <a:rPr lang="en-US" dirty="0"/>
              <a:t>Malnutrition disproportionately affects the poor</a:t>
            </a:r>
          </a:p>
        </p:txBody>
      </p:sp>
      <p:pic>
        <p:nvPicPr>
          <p:cNvPr id="6" name="Picture 5">
            <a:extLst>
              <a:ext uri="{FF2B5EF4-FFF2-40B4-BE49-F238E27FC236}">
                <a16:creationId xmlns:a16="http://schemas.microsoft.com/office/drawing/2014/main" id="{619C2AB3-4E51-7B46-823D-C5623A5E55C0}"/>
              </a:ext>
            </a:extLst>
          </p:cNvPr>
          <p:cNvPicPr>
            <a:picLocks noChangeAspect="1"/>
          </p:cNvPicPr>
          <p:nvPr/>
        </p:nvPicPr>
        <p:blipFill>
          <a:blip r:embed="rId2"/>
          <a:stretch>
            <a:fillRect/>
          </a:stretch>
        </p:blipFill>
        <p:spPr>
          <a:xfrm>
            <a:off x="450800" y="1249950"/>
            <a:ext cx="4279900" cy="3352800"/>
          </a:xfrm>
          <a:prstGeom prst="rect">
            <a:avLst/>
          </a:prstGeom>
        </p:spPr>
      </p:pic>
      <p:sp>
        <p:nvSpPr>
          <p:cNvPr id="5" name="Slide Number Placeholder 4">
            <a:extLst>
              <a:ext uri="{FF2B5EF4-FFF2-40B4-BE49-F238E27FC236}">
                <a16:creationId xmlns:a16="http://schemas.microsoft.com/office/drawing/2014/main" id="{11993616-197A-1442-A938-9A144579EF9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pic>
        <p:nvPicPr>
          <p:cNvPr id="7" name="Picture 4">
            <a:extLst>
              <a:ext uri="{FF2B5EF4-FFF2-40B4-BE49-F238E27FC236}">
                <a16:creationId xmlns:a16="http://schemas.microsoft.com/office/drawing/2014/main" id="{CEAD81EF-724A-4146-BD64-DE75F36B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665" y="1249950"/>
            <a:ext cx="4049138" cy="27493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C30D3465-E5D9-EC4B-A605-F7BB252EEA51}"/>
              </a:ext>
            </a:extLst>
          </p:cNvPr>
          <p:cNvPicPr>
            <a:picLocks noChangeAspect="1"/>
          </p:cNvPicPr>
          <p:nvPr/>
        </p:nvPicPr>
        <p:blipFill>
          <a:blip r:embed="rId4"/>
          <a:stretch>
            <a:fillRect/>
          </a:stretch>
        </p:blipFill>
        <p:spPr>
          <a:xfrm>
            <a:off x="0" y="4615632"/>
            <a:ext cx="690909" cy="512100"/>
          </a:xfrm>
          <a:prstGeom prst="rect">
            <a:avLst/>
          </a:prstGeom>
        </p:spPr>
      </p:pic>
    </p:spTree>
    <p:extLst>
      <p:ext uri="{BB962C8B-B14F-4D97-AF65-F5344CB8AC3E}">
        <p14:creationId xmlns:p14="http://schemas.microsoft.com/office/powerpoint/2010/main" val="749193415"/>
      </p:ext>
    </p:extLst>
  </p:cSld>
  <p:clrMapOvr>
    <a:masterClrMapping/>
  </p:clrMapOvr>
</p:sld>
</file>

<file path=ppt/theme/theme1.xml><?xml version="1.0" encoding="utf-8"?>
<a:theme xmlns:a="http://schemas.openxmlformats.org/drawingml/2006/main" name="Vernon template">
  <a:themeElements>
    <a:clrScheme name="Custom 347">
      <a:dk1>
        <a:srgbClr val="2F3946"/>
      </a:dk1>
      <a:lt1>
        <a:srgbClr val="FFFFFF"/>
      </a:lt1>
      <a:dk2>
        <a:srgbClr val="727A85"/>
      </a:dk2>
      <a:lt2>
        <a:srgbClr val="F1EEED"/>
      </a:lt2>
      <a:accent1>
        <a:srgbClr val="22446F"/>
      </a:accent1>
      <a:accent2>
        <a:srgbClr val="5299DC"/>
      </a:accent2>
      <a:accent3>
        <a:srgbClr val="FB8F6C"/>
      </a:accent3>
      <a:accent4>
        <a:srgbClr val="DB6746"/>
      </a:accent4>
      <a:accent5>
        <a:srgbClr val="ADCE99"/>
      </a:accent5>
      <a:accent6>
        <a:srgbClr val="7AA271"/>
      </a:accent6>
      <a:hlink>
        <a:srgbClr val="22446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865</TotalTime>
  <Words>1354</Words>
  <Application>Microsoft Macintosh PowerPoint</Application>
  <PresentationFormat>On-screen Show (16:9)</PresentationFormat>
  <Paragraphs>260</Paragraphs>
  <Slides>28</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Merriweather Sans Regular</vt:lpstr>
      <vt:lpstr>Times New Roman</vt:lpstr>
      <vt:lpstr>Merriweather Sans</vt:lpstr>
      <vt:lpstr>Calibri</vt:lpstr>
      <vt:lpstr>Arial</vt:lpstr>
      <vt:lpstr>Abril Fatface</vt:lpstr>
      <vt:lpstr>Franklin Gothic Demi</vt:lpstr>
      <vt:lpstr>Vernon template</vt:lpstr>
      <vt:lpstr>Why are most Filipinos hungry?</vt:lpstr>
      <vt:lpstr>Invisible hunger</vt:lpstr>
      <vt:lpstr>1M families</vt:lpstr>
      <vt:lpstr>But others are saying more</vt:lpstr>
      <vt:lpstr>5.9% hungry</vt:lpstr>
      <vt:lpstr>48.6% of population</vt:lpstr>
      <vt:lpstr>PowerPoint Presentation</vt:lpstr>
      <vt:lpstr>Malnutrition among children, 5 years old and below</vt:lpstr>
      <vt:lpstr>Malnutrition disproportionately affects the poor</vt:lpstr>
      <vt:lpstr>Inflation made it worse</vt:lpstr>
      <vt:lpstr>Worst inflation in 14 years</vt:lpstr>
      <vt:lpstr>PowerPoint Presentation</vt:lpstr>
      <vt:lpstr>Historic decline in the real value of wages</vt:lpstr>
      <vt:lpstr>PowerPoint Presentation</vt:lpstr>
      <vt:lpstr>Neoliberalism has made most of us hungry</vt:lpstr>
      <vt:lpstr>PowerPoint Presentation</vt:lpstr>
      <vt:lpstr>PowerPoint Presentation</vt:lpstr>
      <vt:lpstr>PowerPoint Presentation</vt:lpstr>
      <vt:lpstr>PowerPoint Presentation</vt:lpstr>
      <vt:lpstr>PowerPoint Presentation</vt:lpstr>
      <vt:lpstr>Unprecedented and massive but disguised jobs crisis</vt:lpstr>
      <vt:lpstr>Worsening but invisible poverty</vt:lpstr>
      <vt:lpstr>Severe inequality</vt:lpstr>
      <vt:lpstr>The govt can do a lot of things to solve our economic troubles, but it simply chooses not to. </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are most Filipinos hungry?</dc:title>
  <cp:lastModifiedBy>Jose Lorenzo Lim</cp:lastModifiedBy>
  <cp:revision>5</cp:revision>
  <dcterms:modified xsi:type="dcterms:W3CDTF">2023-03-17T23:42:45Z</dcterms:modified>
</cp:coreProperties>
</file>