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342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38" r:id="rId20"/>
    <p:sldId id="327" r:id="rId21"/>
    <p:sldId id="328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36" r:id="rId30"/>
    <p:sldId id="337" r:id="rId31"/>
    <p:sldId id="339" r:id="rId32"/>
    <p:sldId id="340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D8"/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" d="100"/>
          <a:sy n="12" d="100"/>
        </p:scale>
        <p:origin x="-2179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PH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PH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PH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PH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PH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PH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PH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6CE7A-61B9-453C-AC48-D9CB81326B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5EFA0-F4E9-4F4E-B19B-14CD4B1AC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985A1-150F-449B-B81E-262FA1F13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DAA50-BC2D-4C03-9759-69170AD9B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D519E-D168-4BAD-A7BE-CF3BEE5B0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A6FDD-4DA8-451A-A01A-2E43B43AF7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032F6-A94D-4845-8829-CE63F81A96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20BB8-5E71-431D-8570-9D7D9D794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605B7-4FDA-431B-8EAE-4DF6DE683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272C6-0C7B-4CED-98A3-195293AE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P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CBB6E-EFEC-4DE0-BDD0-CB1621690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86E881B-90C1-4EB6-B6A2-79AB18AA15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PH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PH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PH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PH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PH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PH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PH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raffyperfecto@gmail.com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1524000" y="762000"/>
            <a:ext cx="6096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dirty="0" smtClean="0">
                <a:latin typeface="Arial Black" pitchFamily="34" charset="0"/>
              </a:rPr>
              <a:t>ALLIANCE FOR THE COMMON GOOD VOLUNTEERS </a:t>
            </a:r>
          </a:p>
          <a:p>
            <a:pPr algn="ctr">
              <a:spcBef>
                <a:spcPct val="50000"/>
              </a:spcBef>
            </a:pPr>
            <a:r>
              <a:rPr lang="en-US" sz="4800" dirty="0" smtClean="0">
                <a:latin typeface="Arial Black" pitchFamily="34" charset="0"/>
              </a:rPr>
              <a:t>FILIPINO CITIZENSHIP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3076" name="Text Box 12"/>
          <p:cNvSpPr txBox="1">
            <a:spLocks noChangeArrowheads="1"/>
          </p:cNvSpPr>
          <p:nvPr/>
        </p:nvSpPr>
        <p:spPr bwMode="auto">
          <a:xfrm>
            <a:off x="914400" y="4648200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latin typeface="Arial" charset="0"/>
              </a:rPr>
              <a:t>.</a:t>
            </a:r>
            <a:endParaRPr lang="en-US" sz="20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838200"/>
            <a:ext cx="800735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Small Group Discussion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Perceived accountabilities of elected/appointed public servants to you as citizens</a:t>
            </a: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533400"/>
            <a:ext cx="8007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ACCOUNTABILITY OF PUBLIC OFFICERS </a:t>
            </a:r>
            <a:r>
              <a:rPr lang="en-PH" sz="3600" b="1" dirty="0" smtClean="0">
                <a:latin typeface="Arial" pitchFamily="34" charset="0"/>
                <a:cs typeface="Arial" pitchFamily="34" charset="0"/>
              </a:rPr>
              <a:t>(Art. XI, Sec. 1)</a:t>
            </a:r>
            <a:r>
              <a:rPr lang="en-PH" sz="3600" dirty="0" smtClean="0"/>
              <a:t> </a:t>
            </a:r>
          </a:p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200" b="1" dirty="0" smtClean="0">
                <a:latin typeface="Arial" pitchFamily="34" charset="0"/>
                <a:cs typeface="Arial" pitchFamily="34" charset="0"/>
              </a:rPr>
              <a:t>“Public office is a public trust. Public officers and employees must, at all times, be accountable to the people, serve them with utmost responsibility, integrity, loyalty, and efficiency; act with patriotism and justice, and lead modest lives.”</a:t>
            </a:r>
          </a:p>
          <a:p>
            <a:r>
              <a:rPr lang="en-PH" sz="3600" dirty="0" smtClean="0"/>
              <a:t> 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533400"/>
            <a:ext cx="8007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CONCLUSION</a:t>
            </a:r>
            <a:endParaRPr lang="en-PH" sz="3600" dirty="0" smtClean="0"/>
          </a:p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What can we do to ensure that our public servants serve us with utmost responsibility, integrity, efficiency, patriotism, and justice, and live modest lives? </a:t>
            </a:r>
            <a:r>
              <a:rPr lang="en-PH" sz="3600" dirty="0" smtClean="0"/>
              <a:t> 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533400"/>
            <a:ext cx="8007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PART TWO</a:t>
            </a:r>
            <a:endParaRPr lang="en-PH" sz="3600" dirty="0" smtClean="0"/>
          </a:p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QUALITIES OF GOOD LEADERS</a:t>
            </a: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There are at least 5 qualities of good leaders:</a:t>
            </a:r>
          </a:p>
          <a:p>
            <a:endParaRPr lang="en-PH" sz="3600" dirty="0" smtClean="0"/>
          </a:p>
          <a:p>
            <a:endParaRPr lang="en-PH" sz="3600" dirty="0" smtClean="0"/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533400"/>
            <a:ext cx="8007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TRUSTWORTHINESS</a:t>
            </a: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</a:pPr>
            <a:r>
              <a:rPr lang="en-PH" sz="4000" b="1" dirty="0" smtClean="0">
                <a:latin typeface="Arial" pitchFamily="34" charset="0"/>
                <a:cs typeface="Arial" pitchFamily="34" charset="0"/>
              </a:rPr>
              <a:t>Be honest &amp; reliable;</a:t>
            </a:r>
          </a:p>
          <a:p>
            <a:pPr>
              <a:buFont typeface="Arial" charset="0"/>
              <a:buChar char="•"/>
            </a:pPr>
            <a:r>
              <a:rPr lang="en-PH" sz="4000" b="1" dirty="0" smtClean="0">
                <a:latin typeface="Arial" pitchFamily="34" charset="0"/>
                <a:cs typeface="Arial" pitchFamily="34" charset="0"/>
              </a:rPr>
              <a:t> Have the courage to do the         right thing;</a:t>
            </a:r>
          </a:p>
          <a:p>
            <a:pPr>
              <a:buFont typeface="Arial" charset="0"/>
              <a:buChar char="•"/>
            </a:pPr>
            <a:r>
              <a:rPr lang="en-PH" sz="4000" b="1" dirty="0" smtClean="0">
                <a:latin typeface="Arial" pitchFamily="34" charset="0"/>
                <a:cs typeface="Arial" pitchFamily="34" charset="0"/>
              </a:rPr>
              <a:t> Always tell the truth,          regardless of the consequences</a:t>
            </a:r>
            <a:endParaRPr lang="en-PH" sz="3600" dirty="0" smtClean="0"/>
          </a:p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3600" dirty="0" smtClean="0"/>
          </a:p>
          <a:p>
            <a:endParaRPr lang="en-PH" sz="3600" dirty="0" smtClean="0"/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533400"/>
            <a:ext cx="8007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RESPECT FOR ALL</a:t>
            </a: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</a:pPr>
            <a:r>
              <a:rPr lang="en-PH" sz="4000" b="1" dirty="0" smtClean="0">
                <a:latin typeface="Arial" pitchFamily="34" charset="0"/>
                <a:cs typeface="Arial" pitchFamily="34" charset="0"/>
              </a:rPr>
              <a:t> Respect others as you would have them respect you.</a:t>
            </a:r>
          </a:p>
          <a:p>
            <a:pPr>
              <a:buFont typeface="Arial" charset="0"/>
              <a:buChar char="•"/>
            </a:pPr>
            <a:r>
              <a:rPr lang="en-PH" sz="4000" b="1" dirty="0" smtClean="0">
                <a:latin typeface="Arial" pitchFamily="34" charset="0"/>
                <a:cs typeface="Arial" pitchFamily="34" charset="0"/>
              </a:rPr>
              <a:t> Be considerate of the feelings of others.</a:t>
            </a:r>
          </a:p>
          <a:p>
            <a:pPr>
              <a:buFont typeface="Arial" charset="0"/>
              <a:buChar char="•"/>
            </a:pPr>
            <a:r>
              <a:rPr lang="en-PH" sz="4000" b="1" dirty="0" smtClean="0">
                <a:latin typeface="Arial" pitchFamily="34" charset="0"/>
                <a:cs typeface="Arial" pitchFamily="34" charset="0"/>
              </a:rPr>
              <a:t> Do not threaten, hit or hurt anyone.</a:t>
            </a:r>
          </a:p>
          <a:p>
            <a:pPr>
              <a:buFont typeface="Arial" charset="0"/>
              <a:buChar char="•"/>
            </a:pPr>
            <a:r>
              <a:rPr lang="en-PH" sz="4000" b="1" dirty="0" smtClean="0">
                <a:latin typeface="Arial" pitchFamily="34" charset="0"/>
                <a:cs typeface="Arial" pitchFamily="34" charset="0"/>
              </a:rPr>
              <a:t> Be tolerant of differences</a:t>
            </a:r>
            <a:endParaRPr lang="en-PH" sz="3600" dirty="0" smtClean="0"/>
          </a:p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3600" dirty="0" smtClean="0"/>
          </a:p>
          <a:p>
            <a:endParaRPr lang="en-PH" sz="3600" dirty="0" smtClean="0"/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533400"/>
            <a:ext cx="8007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RESPONSIBILITY</a:t>
            </a: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</a:pPr>
            <a:r>
              <a:rPr lang="en-PH" sz="4000" b="1" dirty="0" smtClean="0">
                <a:latin typeface="Arial" pitchFamily="34" charset="0"/>
                <a:cs typeface="Arial" pitchFamily="34" charset="0"/>
              </a:rPr>
              <a:t>   Be self-disciplined.</a:t>
            </a:r>
          </a:p>
          <a:p>
            <a:pPr>
              <a:buFont typeface="Arial" charset="0"/>
              <a:buChar char="•"/>
            </a:pPr>
            <a:r>
              <a:rPr lang="en-PH" sz="4000" b="1" dirty="0" smtClean="0">
                <a:latin typeface="Arial" pitchFamily="34" charset="0"/>
                <a:cs typeface="Arial" pitchFamily="34" charset="0"/>
              </a:rPr>
              <a:t>   Perform your duties well.</a:t>
            </a:r>
          </a:p>
          <a:p>
            <a:pPr>
              <a:buFont typeface="Arial" charset="0"/>
              <a:buChar char="•"/>
            </a:pPr>
            <a:r>
              <a:rPr lang="en-PH" sz="4000" b="1" dirty="0" smtClean="0">
                <a:latin typeface="Arial" pitchFamily="34" charset="0"/>
                <a:cs typeface="Arial" pitchFamily="34" charset="0"/>
              </a:rPr>
              <a:t>   Think well before you act – consider the consequences.</a:t>
            </a:r>
          </a:p>
          <a:p>
            <a:pPr>
              <a:buFont typeface="Arial" charset="0"/>
              <a:buChar char="•"/>
            </a:pPr>
            <a:r>
              <a:rPr lang="en-PH" sz="4000" b="1" dirty="0" smtClean="0">
                <a:latin typeface="Arial" pitchFamily="34" charset="0"/>
                <a:cs typeface="Arial" pitchFamily="34" charset="0"/>
              </a:rPr>
              <a:t>   Be accountable for your decisions.</a:t>
            </a:r>
            <a:endParaRPr lang="en-PH" sz="3600" dirty="0" smtClean="0"/>
          </a:p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3600" dirty="0" smtClean="0"/>
          </a:p>
          <a:p>
            <a:endParaRPr lang="en-PH" sz="3600" dirty="0" smtClean="0"/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533400"/>
            <a:ext cx="8007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FAIRNESS</a:t>
            </a: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</a:pPr>
            <a:r>
              <a:rPr lang="en-PH" sz="4000" b="1" dirty="0" smtClean="0">
                <a:latin typeface="Arial" pitchFamily="34" charset="0"/>
                <a:cs typeface="Arial" pitchFamily="34" charset="0"/>
              </a:rPr>
              <a:t>   Be open-minded.</a:t>
            </a:r>
          </a:p>
          <a:p>
            <a:pPr>
              <a:buFont typeface="Arial" charset="0"/>
              <a:buChar char="•"/>
            </a:pPr>
            <a:r>
              <a:rPr lang="en-PH" sz="4000" b="1" dirty="0" smtClean="0">
                <a:latin typeface="Arial" pitchFamily="34" charset="0"/>
                <a:cs typeface="Arial" pitchFamily="34" charset="0"/>
              </a:rPr>
              <a:t>   Listen to others.</a:t>
            </a:r>
          </a:p>
          <a:p>
            <a:pPr>
              <a:buFont typeface="Arial" charset="0"/>
              <a:buChar char="•"/>
            </a:pPr>
            <a:r>
              <a:rPr lang="en-PH" sz="4000" b="1" dirty="0" smtClean="0">
                <a:latin typeface="Arial" pitchFamily="34" charset="0"/>
                <a:cs typeface="Arial" pitchFamily="34" charset="0"/>
              </a:rPr>
              <a:t>   Take turns and share.</a:t>
            </a:r>
          </a:p>
          <a:p>
            <a:pPr>
              <a:buFont typeface="Arial" charset="0"/>
              <a:buChar char="•"/>
            </a:pPr>
            <a:r>
              <a:rPr lang="en-PH" sz="4000" b="1" dirty="0" smtClean="0">
                <a:latin typeface="Arial" pitchFamily="34" charset="0"/>
                <a:cs typeface="Arial" pitchFamily="34" charset="0"/>
              </a:rPr>
              <a:t>   Do not blame others carelessly.</a:t>
            </a:r>
            <a:endParaRPr lang="en-PH" sz="3600" dirty="0" smtClean="0"/>
          </a:p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3600" dirty="0" smtClean="0"/>
          </a:p>
          <a:p>
            <a:endParaRPr lang="en-PH" sz="3600" dirty="0" smtClean="0"/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533400"/>
            <a:ext cx="8007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CARE</a:t>
            </a: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</a:pPr>
            <a:r>
              <a:rPr lang="en-PH" sz="4000" b="1" dirty="0" smtClean="0">
                <a:latin typeface="Arial" pitchFamily="34" charset="0"/>
                <a:cs typeface="Arial" pitchFamily="34" charset="0"/>
              </a:rPr>
              <a:t>   Be compassionate &amp; caring towards others.</a:t>
            </a:r>
          </a:p>
          <a:p>
            <a:pPr>
              <a:buFont typeface="Arial" charset="0"/>
              <a:buChar char="•"/>
            </a:pPr>
            <a:r>
              <a:rPr lang="en-PH" sz="4000" b="1" dirty="0" smtClean="0">
                <a:latin typeface="Arial" pitchFamily="34" charset="0"/>
                <a:cs typeface="Arial" pitchFamily="34" charset="0"/>
              </a:rPr>
              <a:t>   Express gratitude.</a:t>
            </a:r>
          </a:p>
          <a:p>
            <a:pPr>
              <a:buFont typeface="Arial" charset="0"/>
              <a:buChar char="•"/>
            </a:pPr>
            <a:r>
              <a:rPr lang="en-PH" sz="4000" b="1" dirty="0" smtClean="0">
                <a:latin typeface="Arial" pitchFamily="34" charset="0"/>
                <a:cs typeface="Arial" pitchFamily="34" charset="0"/>
              </a:rPr>
              <a:t>   Forgive others.</a:t>
            </a:r>
          </a:p>
          <a:p>
            <a:pPr>
              <a:buFont typeface="Arial" charset="0"/>
              <a:buChar char="•"/>
            </a:pPr>
            <a:r>
              <a:rPr lang="en-PH" sz="4000" b="1" dirty="0" smtClean="0">
                <a:latin typeface="Arial" pitchFamily="34" charset="0"/>
                <a:cs typeface="Arial" pitchFamily="34" charset="0"/>
              </a:rPr>
              <a:t>   Pray for and help others in need.</a:t>
            </a:r>
            <a:endParaRPr lang="en-PH" sz="3600" dirty="0" smtClean="0"/>
          </a:p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3600" dirty="0" smtClean="0"/>
          </a:p>
          <a:p>
            <a:endParaRPr lang="en-PH" sz="3600" dirty="0" smtClean="0"/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533400"/>
            <a:ext cx="8007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LEADER SELECTION </a:t>
            </a: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dirty="0" smtClean="0">
                <a:latin typeface="Arial" pitchFamily="34" charset="0"/>
                <a:cs typeface="Arial" pitchFamily="34" charset="0"/>
              </a:rPr>
              <a:t>Each group will now spend </a:t>
            </a:r>
            <a:r>
              <a:rPr lang="en-PH" sz="3600" b="1" dirty="0" smtClean="0">
                <a:latin typeface="Arial" pitchFamily="34" charset="0"/>
                <a:cs typeface="Arial" pitchFamily="34" charset="0"/>
              </a:rPr>
              <a:t>5 minutes</a:t>
            </a:r>
            <a:r>
              <a:rPr lang="en-PH" sz="3600" dirty="0" smtClean="0">
                <a:latin typeface="Arial" pitchFamily="34" charset="0"/>
                <a:cs typeface="Arial" pitchFamily="34" charset="0"/>
              </a:rPr>
              <a:t> to select and name 3 members of their group whom they think have some or all of the qualities of a good leader. Write their names and mobile numbers and submit to the coordinator.</a:t>
            </a:r>
          </a:p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3600" dirty="0" smtClean="0"/>
          </a:p>
          <a:p>
            <a:endParaRPr lang="en-PH" sz="3600" dirty="0" smtClean="0"/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838200"/>
            <a:ext cx="800735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WHAT IS OUR ROLE AS GOOD FILIPINO CITIZENS?</a:t>
            </a:r>
            <a:r>
              <a:rPr lang="en-PH" sz="4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533400"/>
            <a:ext cx="8007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TRAITS OF A GOOD FILIPINO CITIZEN</a:t>
            </a: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</a:pPr>
            <a:r>
              <a:rPr lang="en-PH" sz="40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PH" sz="3600" b="1" dirty="0" smtClean="0">
                <a:latin typeface="Arial" pitchFamily="34" charset="0"/>
                <a:cs typeface="Arial" pitchFamily="34" charset="0"/>
              </a:rPr>
              <a:t>Live as good parents</a:t>
            </a:r>
          </a:p>
          <a:p>
            <a:pPr>
              <a:buFont typeface="Arial" charset="0"/>
              <a:buChar char="•"/>
            </a:pPr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  Select and vote for good leaders</a:t>
            </a:r>
          </a:p>
          <a:p>
            <a:pPr>
              <a:buFont typeface="Arial" charset="0"/>
              <a:buChar char="•"/>
            </a:pPr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  Volunteer for service</a:t>
            </a:r>
          </a:p>
          <a:p>
            <a:pPr>
              <a:buFont typeface="Arial" charset="0"/>
              <a:buChar char="•"/>
            </a:pPr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  Make ourselves productive</a:t>
            </a:r>
            <a:endParaRPr lang="en-PH" sz="3600" dirty="0" smtClean="0"/>
          </a:p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3600" dirty="0" smtClean="0"/>
          </a:p>
          <a:p>
            <a:endParaRPr lang="en-PH" sz="3600" dirty="0" smtClean="0"/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533400"/>
            <a:ext cx="8007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TRAITS OF A GOOD FILIPINO CITIZEN </a:t>
            </a: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</a:pPr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  Dispose our garbage properly</a:t>
            </a:r>
          </a:p>
          <a:p>
            <a:pPr>
              <a:buFont typeface="Arial" charset="0"/>
              <a:buChar char="•"/>
            </a:pPr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  Save for your future</a:t>
            </a:r>
          </a:p>
          <a:p>
            <a:pPr>
              <a:buFont typeface="Arial" charset="0"/>
              <a:buChar char="•"/>
            </a:pPr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  Pay taxes</a:t>
            </a:r>
          </a:p>
          <a:p>
            <a:pPr>
              <a:buFont typeface="Arial" charset="0"/>
              <a:buChar char="•"/>
            </a:pPr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  Adopt a scholar</a:t>
            </a:r>
          </a:p>
          <a:p>
            <a:pPr>
              <a:buFont typeface="Arial" charset="0"/>
              <a:buChar char="•"/>
            </a:pPr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  Support your church</a:t>
            </a:r>
            <a:endParaRPr lang="en-PH" sz="3600" dirty="0" smtClean="0"/>
          </a:p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3600" dirty="0" smtClean="0"/>
          </a:p>
          <a:p>
            <a:endParaRPr lang="en-PH" sz="3600" dirty="0" smtClean="0"/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533400"/>
            <a:ext cx="8007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LIVE AS GOOD PARENTS</a:t>
            </a: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PH" sz="4000" dirty="0" smtClean="0">
                <a:latin typeface="Arial" pitchFamily="34" charset="0"/>
                <a:cs typeface="Arial" pitchFamily="34" charset="0"/>
              </a:rPr>
              <a:t>Teach our children to love God, our country, and follow the law</a:t>
            </a:r>
          </a:p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3600" dirty="0" smtClean="0"/>
          </a:p>
          <a:p>
            <a:endParaRPr lang="en-PH" sz="3600" dirty="0" smtClean="0"/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533400"/>
            <a:ext cx="8007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SELECT &amp; VOTE FOR GOOD LEADERS</a:t>
            </a: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dirty="0" smtClean="0">
                <a:latin typeface="Arial" pitchFamily="34" charset="0"/>
                <a:cs typeface="Arial" pitchFamily="34" charset="0"/>
              </a:rPr>
              <a:t>To vote, is not only a privilege, it is OUR DUTY TO VOTE;</a:t>
            </a:r>
          </a:p>
          <a:p>
            <a:r>
              <a:rPr lang="en-PH" sz="4000" dirty="0" smtClean="0">
                <a:latin typeface="Arial" pitchFamily="34" charset="0"/>
                <a:cs typeface="Arial" pitchFamily="34" charset="0"/>
              </a:rPr>
              <a:t>Our future depends on the kind of leaders we elect.</a:t>
            </a: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3600" dirty="0" smtClean="0"/>
          </a:p>
          <a:p>
            <a:endParaRPr lang="en-PH" sz="3600" dirty="0" smtClean="0"/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533400"/>
            <a:ext cx="8007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VOLUNTEER FOR SERVICE</a:t>
            </a: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dirty="0" smtClean="0">
                <a:latin typeface="Arial" pitchFamily="34" charset="0"/>
                <a:cs typeface="Arial" pitchFamily="34" charset="0"/>
              </a:rPr>
              <a:t>Good citizenship is love of country! Volunteer your time and talent for your community, </a:t>
            </a:r>
            <a:r>
              <a:rPr lang="en-PH" sz="3600" dirty="0" err="1" smtClean="0">
                <a:latin typeface="Arial" pitchFamily="34" charset="0"/>
                <a:cs typeface="Arial" pitchFamily="34" charset="0"/>
              </a:rPr>
              <a:t>barangay</a:t>
            </a:r>
            <a:r>
              <a:rPr lang="en-PH" sz="3600" dirty="0" smtClean="0">
                <a:latin typeface="Arial" pitchFamily="34" charset="0"/>
                <a:cs typeface="Arial" pitchFamily="34" charset="0"/>
              </a:rPr>
              <a:t>, or other government service; Be involved and ask all your </a:t>
            </a:r>
            <a:r>
              <a:rPr lang="en-PH" sz="3600" dirty="0" err="1" smtClean="0">
                <a:latin typeface="Arial" pitchFamily="34" charset="0"/>
                <a:cs typeface="Arial" pitchFamily="34" charset="0"/>
              </a:rPr>
              <a:t>neighbors</a:t>
            </a:r>
            <a:r>
              <a:rPr lang="en-PH" sz="3600" dirty="0" smtClean="0">
                <a:latin typeface="Arial" pitchFamily="34" charset="0"/>
                <a:cs typeface="Arial" pitchFamily="34" charset="0"/>
              </a:rPr>
              <a:t> to join you.</a:t>
            </a: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3600" dirty="0" smtClean="0"/>
          </a:p>
          <a:p>
            <a:endParaRPr lang="en-PH" sz="3600" dirty="0" smtClean="0"/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533400"/>
            <a:ext cx="8007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MAKE OURSELVES PRODUCTIVE</a:t>
            </a: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dirty="0" smtClean="0">
                <a:latin typeface="Arial" pitchFamily="34" charset="0"/>
                <a:cs typeface="Arial" pitchFamily="34" charset="0"/>
              </a:rPr>
              <a:t>Whatever we do, let us do it better by 20%; Use spare time to learn entrepreneurship.</a:t>
            </a: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3600" dirty="0" smtClean="0"/>
          </a:p>
          <a:p>
            <a:endParaRPr lang="en-PH" sz="3600" dirty="0" smtClean="0"/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533400"/>
            <a:ext cx="8007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DISPOSE OUR GARBAGE PROPERLY</a:t>
            </a: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dirty="0" smtClean="0">
                <a:latin typeface="Arial" pitchFamily="34" charset="0"/>
                <a:cs typeface="Arial" pitchFamily="34" charset="0"/>
              </a:rPr>
              <a:t>Segregate, recycle, conserve/give away useable items and cover all garbage bins.</a:t>
            </a: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3600" dirty="0" smtClean="0"/>
          </a:p>
          <a:p>
            <a:endParaRPr lang="en-PH" sz="3600" dirty="0" smtClean="0"/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533400"/>
            <a:ext cx="8007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SAVE FOR YOUR FUTURE</a:t>
            </a: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dirty="0" smtClean="0">
                <a:latin typeface="Arial" pitchFamily="34" charset="0"/>
                <a:cs typeface="Arial" pitchFamily="34" charset="0"/>
              </a:rPr>
              <a:t>Cut-down on recreation &amp; entertainment expenses; Buy Filipino-made (local)  products to support Philippine industries and to develop more jobs; Set a goal to save at least 10% of your income, no matter how small.</a:t>
            </a: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3600" dirty="0" smtClean="0"/>
          </a:p>
          <a:p>
            <a:endParaRPr lang="en-PH" sz="3600" dirty="0" smtClean="0"/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533400"/>
            <a:ext cx="8007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PAY TAXES</a:t>
            </a: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dirty="0" smtClean="0">
                <a:latin typeface="Arial" pitchFamily="34" charset="0"/>
                <a:cs typeface="Arial" pitchFamily="34" charset="0"/>
              </a:rPr>
              <a:t>Do not buy smuggled goods; </a:t>
            </a:r>
          </a:p>
          <a:p>
            <a:r>
              <a:rPr lang="en-PH" sz="4000" dirty="0" smtClean="0">
                <a:latin typeface="Arial" pitchFamily="34" charset="0"/>
                <a:cs typeface="Arial" pitchFamily="34" charset="0"/>
              </a:rPr>
              <a:t>Ask for official receipts for all things you buy; </a:t>
            </a:r>
          </a:p>
          <a:p>
            <a:r>
              <a:rPr lang="en-PH" sz="4000" dirty="0" smtClean="0">
                <a:latin typeface="Arial" pitchFamily="34" charset="0"/>
                <a:cs typeface="Arial" pitchFamily="34" charset="0"/>
              </a:rPr>
              <a:t>Be vigilant - how does your </a:t>
            </a:r>
            <a:r>
              <a:rPr lang="en-PH" sz="4000" dirty="0" err="1" smtClean="0">
                <a:latin typeface="Arial" pitchFamily="34" charset="0"/>
                <a:cs typeface="Arial" pitchFamily="34" charset="0"/>
              </a:rPr>
              <a:t>barangay</a:t>
            </a:r>
            <a:r>
              <a:rPr lang="en-PH" sz="4000" dirty="0" smtClean="0">
                <a:latin typeface="Arial" pitchFamily="34" charset="0"/>
                <a:cs typeface="Arial" pitchFamily="34" charset="0"/>
              </a:rPr>
              <a:t> or city use government funds?</a:t>
            </a: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3600" dirty="0" smtClean="0"/>
          </a:p>
          <a:p>
            <a:endParaRPr lang="en-PH" sz="3600" dirty="0" smtClean="0"/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533400"/>
            <a:ext cx="8007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ADOPT A SCHOLAR OR A POOR CHILD</a:t>
            </a: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dirty="0" smtClean="0">
                <a:latin typeface="Arial" pitchFamily="34" charset="0"/>
                <a:cs typeface="Arial" pitchFamily="34" charset="0"/>
              </a:rPr>
              <a:t>A million out-of-school youth will go back to school if each family adopts one scholar each!</a:t>
            </a: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3600" dirty="0" smtClean="0"/>
          </a:p>
          <a:p>
            <a:endParaRPr lang="en-PH" sz="3600" dirty="0" smtClean="0"/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838200"/>
            <a:ext cx="800735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PH" sz="4000" b="1" dirty="0" smtClean="0">
                <a:latin typeface="Arial" pitchFamily="34" charset="0"/>
                <a:cs typeface="Arial" pitchFamily="34" charset="0"/>
              </a:rPr>
              <a:t>Perform our duty to elect competent, honest candidates who are committed to the general welfare of the community;</a:t>
            </a: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533400"/>
            <a:ext cx="8007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SUPPORT YOUR CHURCH</a:t>
            </a: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dirty="0" smtClean="0">
                <a:latin typeface="Arial" pitchFamily="34" charset="0"/>
                <a:cs typeface="Arial" pitchFamily="34" charset="0"/>
              </a:rPr>
              <a:t>God loves a cheerful giver; </a:t>
            </a:r>
          </a:p>
          <a:p>
            <a:r>
              <a:rPr lang="en-PH" sz="4000" dirty="0" smtClean="0">
                <a:latin typeface="Arial" pitchFamily="34" charset="0"/>
                <a:cs typeface="Arial" pitchFamily="34" charset="0"/>
              </a:rPr>
              <a:t>a great number of poor Filipinos are provided food and education by our churches; </a:t>
            </a:r>
          </a:p>
          <a:p>
            <a:r>
              <a:rPr lang="en-PH" sz="4000" dirty="0" smtClean="0">
                <a:latin typeface="Arial" pitchFamily="34" charset="0"/>
                <a:cs typeface="Arial" pitchFamily="34" charset="0"/>
              </a:rPr>
              <a:t>help the poor through your churches.</a:t>
            </a: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3600" dirty="0" smtClean="0"/>
          </a:p>
          <a:p>
            <a:endParaRPr lang="en-PH" sz="3600" dirty="0" smtClean="0"/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533400"/>
            <a:ext cx="8007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dirty="0" smtClean="0">
                <a:latin typeface="Arial" pitchFamily="34" charset="0"/>
                <a:cs typeface="Arial" pitchFamily="34" charset="0"/>
              </a:rPr>
              <a:t>SELECTION AND APPOINTMENT OF ACG VOLUNTEER COORDINATORS</a:t>
            </a:r>
          </a:p>
          <a:p>
            <a:r>
              <a:rPr lang="en-PH" sz="4000" dirty="0" smtClean="0"/>
              <a:t> </a:t>
            </a:r>
            <a:r>
              <a:rPr lang="en-PH" sz="2800" dirty="0" smtClean="0">
                <a:latin typeface="Arial" pitchFamily="34" charset="0"/>
                <a:cs typeface="Arial" pitchFamily="34" charset="0"/>
              </a:rPr>
              <a:t>*  </a:t>
            </a:r>
            <a:r>
              <a:rPr lang="en-PH" sz="3200" dirty="0" smtClean="0">
                <a:latin typeface="Arial" pitchFamily="34" charset="0"/>
                <a:cs typeface="Arial" pitchFamily="34" charset="0"/>
              </a:rPr>
              <a:t>Now that you have a better knowledge of the qualities of good leaders and traits of good Filipino citizens, choose among yourselves at least 5 persons who will be appointed as ACG Volunteer Coordinators in your </a:t>
            </a:r>
            <a:r>
              <a:rPr lang="en-PH" sz="3200" dirty="0" err="1" smtClean="0">
                <a:latin typeface="Arial" pitchFamily="34" charset="0"/>
                <a:cs typeface="Arial" pitchFamily="34" charset="0"/>
              </a:rPr>
              <a:t>barangay</a:t>
            </a:r>
            <a:r>
              <a:rPr lang="en-PH" sz="3200" dirty="0" smtClean="0">
                <a:latin typeface="Arial" pitchFamily="34" charset="0"/>
                <a:cs typeface="Arial" pitchFamily="34" charset="0"/>
              </a:rPr>
              <a:t> or community. </a:t>
            </a: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3600" dirty="0" smtClean="0"/>
          </a:p>
          <a:p>
            <a:endParaRPr lang="en-PH" sz="3600" dirty="0" smtClean="0"/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533400"/>
            <a:ext cx="8007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dirty="0" smtClean="0">
                <a:latin typeface="Arial" pitchFamily="34" charset="0"/>
                <a:cs typeface="Arial" pitchFamily="34" charset="0"/>
              </a:rPr>
              <a:t>THIS GOOD CITIZENSHIP ORIENTATION SESSION WAS BROUGHT TO YOU AS A PUBLIC SERVICE BY:</a:t>
            </a: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dirty="0" smtClean="0">
                <a:latin typeface="Arial" pitchFamily="34" charset="0"/>
                <a:cs typeface="Arial" pitchFamily="34" charset="0"/>
              </a:rPr>
              <a:t>ALLIANCE FOR THE COMMON GOOD</a:t>
            </a:r>
          </a:p>
          <a:p>
            <a:r>
              <a:rPr lang="en-PH" sz="4000" dirty="0" smtClean="0">
                <a:latin typeface="Arial" pitchFamily="34" charset="0"/>
                <a:cs typeface="Arial" pitchFamily="34" charset="0"/>
              </a:rPr>
              <a:t>(KAPATIRAN PARTY)</a:t>
            </a:r>
          </a:p>
          <a:p>
            <a:r>
              <a:rPr lang="en-PH" sz="4000" dirty="0" smtClean="0">
                <a:latin typeface="Arial" pitchFamily="34" charset="0"/>
                <a:cs typeface="Arial" pitchFamily="34" charset="0"/>
                <a:hlinkClick r:id="rId2"/>
              </a:rPr>
              <a:t>raffyperfecto@gmail.com</a:t>
            </a:r>
            <a:r>
              <a:rPr lang="en-PH" sz="4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PH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4000" dirty="0" smtClean="0">
              <a:latin typeface="Arial" pitchFamily="34" charset="0"/>
              <a:cs typeface="Arial" pitchFamily="34" charset="0"/>
            </a:endParaRPr>
          </a:p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3600" dirty="0" smtClean="0"/>
          </a:p>
          <a:p>
            <a:endParaRPr lang="en-PH" sz="3600" dirty="0" smtClean="0"/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3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PH" sz="36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838200"/>
            <a:ext cx="800735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PH" sz="4000" b="1" dirty="0" smtClean="0">
                <a:latin typeface="Arial" pitchFamily="34" charset="0"/>
                <a:cs typeface="Arial" pitchFamily="34" charset="0"/>
              </a:rPr>
              <a:t>Be involved in our community to ensure that those elected serve in a transparent &amp; accountable manner;</a:t>
            </a: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838200"/>
            <a:ext cx="800735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PH" sz="4000" b="1" dirty="0" smtClean="0">
                <a:latin typeface="Arial" pitchFamily="34" charset="0"/>
                <a:cs typeface="Arial" pitchFamily="34" charset="0"/>
              </a:rPr>
              <a:t>Abide by all the laws, regulations, and ordinances in our community;</a:t>
            </a: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838200"/>
            <a:ext cx="800735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PH" sz="4000" b="1" dirty="0" smtClean="0">
                <a:latin typeface="Arial" pitchFamily="34" charset="0"/>
                <a:cs typeface="Arial" pitchFamily="34" charset="0"/>
              </a:rPr>
              <a:t>Pay all our taxes, including the filing of Income Tax and other returns; </a:t>
            </a: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838200"/>
            <a:ext cx="800735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PH" sz="4000" b="1" dirty="0" smtClean="0">
                <a:latin typeface="Arial" pitchFamily="34" charset="0"/>
                <a:cs typeface="Arial" pitchFamily="34" charset="0"/>
              </a:rPr>
              <a:t>(Citizens must pay for the costs of community services and development such as security, protection, health, education, water, sewerage, garbage disposal, and traffic)</a:t>
            </a: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838200"/>
            <a:ext cx="800735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PH" sz="4000" b="1" dirty="0" smtClean="0">
                <a:latin typeface="Arial" pitchFamily="34" charset="0"/>
                <a:cs typeface="Arial" pitchFamily="34" charset="0"/>
              </a:rPr>
              <a:t>Volunteer for community service depending on your talent, skills, and financial means, including government service in an elective position;</a:t>
            </a: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/>
          </p:cNvSpPr>
          <p:nvPr/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4000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4819" name="Rectangle 3"/>
          <p:cNvSpPr>
            <a:spLocks noRot="1" noChangeArrowheads="1"/>
          </p:cNvSpPr>
          <p:nvPr/>
        </p:nvSpPr>
        <p:spPr bwMode="auto">
          <a:xfrm>
            <a:off x="838200" y="838200"/>
            <a:ext cx="800735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PH" sz="3200" b="1" dirty="0" smtClean="0">
              <a:latin typeface="Arial" pitchFamily="34" charset="0"/>
              <a:cs typeface="Arial" pitchFamily="34" charset="0"/>
            </a:endParaRPr>
          </a:p>
          <a:p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PH" sz="4000" b="1" dirty="0" smtClean="0">
                <a:latin typeface="Arial" pitchFamily="34" charset="0"/>
                <a:cs typeface="Arial" pitchFamily="34" charset="0"/>
              </a:rPr>
              <a:t>As head of your family, teach &amp; train your children to become good &amp; honest Filipino citizens.</a:t>
            </a:r>
          </a:p>
          <a:p>
            <a:pPr lvl="0"/>
            <a:endParaRPr lang="en-PH" sz="4000" b="1" dirty="0" smtClean="0">
              <a:latin typeface="Arial" pitchFamily="34" charset="0"/>
              <a:cs typeface="Arial" pitchFamily="34" charset="0"/>
            </a:endParaRPr>
          </a:p>
          <a:p>
            <a:endParaRPr lang="en-PH" sz="4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5652</TotalTime>
  <Words>833</Words>
  <Application>Microsoft Office PowerPoint</Application>
  <PresentationFormat>On-screen Show (4:3)</PresentationFormat>
  <Paragraphs>359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Stream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Company>Magnitude HRD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Raffy Z. Perfecto</dc:creator>
  <cp:lastModifiedBy>pc</cp:lastModifiedBy>
  <cp:revision>158</cp:revision>
  <dcterms:created xsi:type="dcterms:W3CDTF">2006-01-22T13:52:21Z</dcterms:created>
  <dcterms:modified xsi:type="dcterms:W3CDTF">2020-09-19T07:45:57Z</dcterms:modified>
</cp:coreProperties>
</file>